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8"/>
  </p:notesMasterIdLst>
  <p:sldIdLst>
    <p:sldId id="256" r:id="rId2"/>
    <p:sldId id="373" r:id="rId3"/>
    <p:sldId id="374" r:id="rId4"/>
    <p:sldId id="436" r:id="rId5"/>
    <p:sldId id="529" r:id="rId6"/>
    <p:sldId id="479" r:id="rId7"/>
    <p:sldId id="517" r:id="rId8"/>
    <p:sldId id="521" r:id="rId9"/>
    <p:sldId id="453" r:id="rId10"/>
    <p:sldId id="455" r:id="rId11"/>
    <p:sldId id="528" r:id="rId12"/>
    <p:sldId id="755" r:id="rId13"/>
    <p:sldId id="530" r:id="rId14"/>
    <p:sldId id="533" r:id="rId15"/>
    <p:sldId id="536" r:id="rId16"/>
    <p:sldId id="537" r:id="rId17"/>
    <p:sldId id="356" r:id="rId18"/>
    <p:sldId id="357" r:id="rId19"/>
    <p:sldId id="358" r:id="rId20"/>
    <p:sldId id="359" r:id="rId21"/>
    <p:sldId id="519" r:id="rId22"/>
    <p:sldId id="520" r:id="rId23"/>
    <p:sldId id="511" r:id="rId24"/>
    <p:sldId id="512" r:id="rId25"/>
    <p:sldId id="513" r:id="rId26"/>
    <p:sldId id="514" r:id="rId27"/>
    <p:sldId id="525" r:id="rId28"/>
    <p:sldId id="526" r:id="rId29"/>
    <p:sldId id="756" r:id="rId30"/>
    <p:sldId id="759" r:id="rId31"/>
    <p:sldId id="760" r:id="rId32"/>
    <p:sldId id="531" r:id="rId33"/>
    <p:sldId id="762" r:id="rId34"/>
    <p:sldId id="532" r:id="rId35"/>
    <p:sldId id="524" r:id="rId36"/>
    <p:sldId id="535" r:id="rId37"/>
    <p:sldId id="764" r:id="rId38"/>
    <p:sldId id="538" r:id="rId39"/>
    <p:sldId id="362" r:id="rId40"/>
    <p:sldId id="364" r:id="rId41"/>
    <p:sldId id="365" r:id="rId42"/>
    <p:sldId id="366" r:id="rId43"/>
    <p:sldId id="367" r:id="rId44"/>
    <p:sldId id="376" r:id="rId45"/>
    <p:sldId id="368" r:id="rId46"/>
    <p:sldId id="449" r:id="rId47"/>
    <p:sldId id="448" r:id="rId48"/>
    <p:sldId id="765" r:id="rId49"/>
    <p:sldId id="469" r:id="rId50"/>
    <p:sldId id="470" r:id="rId51"/>
    <p:sldId id="471" r:id="rId52"/>
    <p:sldId id="477" r:id="rId53"/>
    <p:sldId id="478" r:id="rId54"/>
    <p:sldId id="480" r:id="rId55"/>
    <p:sldId id="483" r:id="rId56"/>
    <p:sldId id="466" r:id="rId57"/>
    <p:sldId id="767" r:id="rId58"/>
    <p:sldId id="487" r:id="rId59"/>
    <p:sldId id="768" r:id="rId60"/>
    <p:sldId id="769" r:id="rId61"/>
    <p:sldId id="464" r:id="rId62"/>
    <p:sldId id="465" r:id="rId63"/>
    <p:sldId id="754" r:id="rId64"/>
    <p:sldId id="274" r:id="rId65"/>
    <p:sldId id="346" r:id="rId66"/>
    <p:sldId id="297" r:id="rId6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1" autoAdjust="0"/>
    <p:restoredTop sz="94733" autoAdjust="0"/>
  </p:normalViewPr>
  <p:slideViewPr>
    <p:cSldViewPr>
      <p:cViewPr varScale="1">
        <p:scale>
          <a:sx n="154" d="100"/>
          <a:sy n="154" d="100"/>
        </p:scale>
        <p:origin x="570" y="1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73CF52-2E39-4465-B339-7132218FFFB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79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25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Use_case_restaurant_model.sv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commons.wikimedia.org/wiki/File:CheckEmail.svg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KP-UML-Generalization-20060325.sv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2000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14 -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Simple definition for a doubly-linked list that holds an unlimited number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values: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class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 {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String data;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 next;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 previous;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 head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 tail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private 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size = 0;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…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99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DAD36-B103-4750-B2CE-CF4F2206A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B8B7F-F1A0-4B73-A6B6-96D53B7FE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you write a container class (like a list), you have to write it to contain something</a:t>
            </a:r>
          </a:p>
          <a:p>
            <a:pPr lvl="1"/>
            <a:r>
              <a:rPr lang="en-US" dirty="0"/>
              <a:t>A list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values</a:t>
            </a:r>
          </a:p>
          <a:p>
            <a:pPr lvl="1"/>
            <a:r>
              <a:rPr lang="en-US" dirty="0"/>
              <a:t>A list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Wombat</a:t>
            </a:r>
            <a:r>
              <a:rPr lang="en-US" dirty="0"/>
              <a:t> values</a:t>
            </a:r>
          </a:p>
          <a:p>
            <a:pPr lvl="1"/>
            <a:r>
              <a:rPr lang="en-US" dirty="0"/>
              <a:t>A list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values</a:t>
            </a:r>
          </a:p>
          <a:p>
            <a:r>
              <a:rPr lang="en-US" dirty="0"/>
              <a:t>What if we could design a list class and not specify what its contents are?</a:t>
            </a:r>
          </a:p>
          <a:p>
            <a:r>
              <a:rPr lang="en-US" dirty="0"/>
              <a:t>Someone has to say what it contains only when they make a particular list</a:t>
            </a:r>
          </a:p>
        </p:txBody>
      </p:sp>
    </p:spTree>
    <p:extLst>
      <p:ext uri="{BB962C8B-B14F-4D97-AF65-F5344CB8AC3E}">
        <p14:creationId xmlns:p14="http://schemas.microsoft.com/office/powerpoint/2010/main" val="1685253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35A4A-9E59-4E5C-B9CD-964D6797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9D82B-F480-48FE-9C15-6A83FB4B2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That's the idea behind </a:t>
            </a:r>
            <a:r>
              <a:rPr lang="en-US" b="1" dirty="0"/>
              <a:t>generics</a:t>
            </a:r>
            <a:r>
              <a:rPr lang="en-US" dirty="0"/>
              <a:t> in Java</a:t>
            </a:r>
          </a:p>
          <a:p>
            <a:pPr lvl="1"/>
            <a:r>
              <a:rPr lang="en-US" dirty="0"/>
              <a:t>The name is because it lets you make a generic list instead of a specific kind of list</a:t>
            </a:r>
          </a:p>
          <a:p>
            <a:r>
              <a:rPr lang="en-US" dirty="0"/>
              <a:t>You can make classes (often, but not always, containers)</a:t>
            </a:r>
          </a:p>
          <a:p>
            <a:r>
              <a:rPr lang="en-US" dirty="0"/>
              <a:t>These classes have one or more </a:t>
            </a:r>
            <a:r>
              <a:rPr lang="en-US" b="1" dirty="0"/>
              <a:t>type parameters</a:t>
            </a:r>
          </a:p>
          <a:p>
            <a:r>
              <a:rPr lang="en-US" dirty="0"/>
              <a:t>The type parameters are like variables that hold type information</a:t>
            </a:r>
          </a:p>
          <a:p>
            <a:r>
              <a:rPr lang="en-US" dirty="0"/>
              <a:t>When you make such an object, you have to say what its types are</a:t>
            </a:r>
          </a:p>
        </p:txBody>
      </p:sp>
    </p:spTree>
    <p:extLst>
      <p:ext uri="{BB962C8B-B14F-4D97-AF65-F5344CB8AC3E}">
        <p14:creationId xmlns:p14="http://schemas.microsoft.com/office/powerpoint/2010/main" val="118454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CBE34-429D-4470-9776-A556899E5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Angle brackets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50F18-180A-4088-A801-EDC85B59B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Influenced by templates in C++, Java puts type parameters in angle brackets (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&lt;&gt;</a:t>
            </a:r>
            <a:r>
              <a:rPr lang="en-US" dirty="0"/>
              <a:t> )</a:t>
            </a:r>
          </a:p>
          <a:p>
            <a:r>
              <a:rPr lang="en-US" dirty="0"/>
              <a:t>For example, we can declare the following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/>
              <a:t> objects defined in the Java Collections Framework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For technical reasons, you can only use reference types for type parameters, never primitive types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0C914A-49B2-4DCB-BB13-019E3D0E6E83}"/>
              </a:ext>
            </a:extLst>
          </p:cNvPr>
          <p:cNvSpPr/>
          <p:nvPr/>
        </p:nvSpPr>
        <p:spPr>
          <a:xfrm>
            <a:off x="609600" y="3657600"/>
            <a:ext cx="10972800" cy="1600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LinkedList&lt;String&gt; words =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LinkedList&lt;String&gt;();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LinkedList&lt;Wombat&gt; zoo =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LinkedList&lt;Wombat&gt;();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LinkedList&lt;Integer&gt; numbers =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LinkedList&lt;Integer&gt;();</a:t>
            </a:r>
          </a:p>
        </p:txBody>
      </p:sp>
    </p:spTree>
    <p:extLst>
      <p:ext uri="{BB962C8B-B14F-4D97-AF65-F5344CB8AC3E}">
        <p14:creationId xmlns:p14="http://schemas.microsoft.com/office/powerpoint/2010/main" val="1427683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F6DFF-F6F1-464B-9B17-9EAD41844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Boxing and unboxing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74B35-D1C8-4B60-BC1A-4D7E8BE06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If you use the wrapper class as the type parameter, Java will automatically convert primitive types to and from the wrapper class</a:t>
            </a:r>
          </a:p>
          <a:p>
            <a:r>
              <a:rPr lang="en-US" dirty="0"/>
              <a:t>This is called boxing and unboxing</a:t>
            </a:r>
          </a:p>
          <a:p>
            <a:r>
              <a:rPr lang="en-US" dirty="0"/>
              <a:t>For example: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For the most part, it magically works</a:t>
            </a:r>
          </a:p>
          <a:p>
            <a:r>
              <a:rPr lang="en-US" dirty="0"/>
              <a:t>However, storing primitive types is less efficient</a:t>
            </a:r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56B197-AD2C-4284-9980-94646C32A2DD}"/>
              </a:ext>
            </a:extLst>
          </p:cNvPr>
          <p:cNvSpPr/>
          <p:nvPr/>
        </p:nvSpPr>
        <p:spPr>
          <a:xfrm>
            <a:off x="645160" y="3581400"/>
            <a:ext cx="10972800" cy="1752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LinkedList&lt;Integer&gt; numbers = 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LinkedList&lt;&gt;();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numbers.add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(7);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numbers.add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(15);</a:t>
            </a:r>
          </a:p>
          <a:p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value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numbers.get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(0); 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Holds 7</a:t>
            </a:r>
          </a:p>
        </p:txBody>
      </p:sp>
    </p:spTree>
    <p:extLst>
      <p:ext uri="{BB962C8B-B14F-4D97-AF65-F5344CB8AC3E}">
        <p14:creationId xmlns:p14="http://schemas.microsoft.com/office/powerpoint/2010/main" val="327725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8DAF2-59C9-4AB6-8BD5-A2AEFC5FC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parameter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352B1-0DF6-4DA7-A6ED-1E60E0764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6538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When declaring a generic class, put angle brackets and the type parameter after the name of the class</a:t>
            </a:r>
          </a:p>
          <a:p>
            <a:r>
              <a:rPr lang="en-US" dirty="0"/>
              <a:t>The type parameter is often 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/>
              <a:t>, standing for type</a:t>
            </a:r>
          </a:p>
          <a:p>
            <a:r>
              <a:rPr lang="en-US" dirty="0"/>
              <a:t>Consider a simple generic class that holds a pair of…anything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A44FEE-5C1D-4E12-847C-84AE9142C130}"/>
              </a:ext>
            </a:extLst>
          </p:cNvPr>
          <p:cNvSpPr/>
          <p:nvPr/>
        </p:nvSpPr>
        <p:spPr>
          <a:xfrm>
            <a:off x="645160" y="3429000"/>
            <a:ext cx="10972800" cy="32735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Pair&lt;T&gt; {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 x;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 y;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Pair(T x, T y) {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.x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x;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.y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y;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6155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Instead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values, we can write a doubly linked list class that holds anything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LinkedList&lt;T&gt;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class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Node&lt;T&gt; {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 data;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Node&lt;T&gt; next;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Node&lt;T&gt; previous;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Node&lt;T&gt; head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Node&lt;T&gt; tail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private 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size = 0;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…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41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Collections Framework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8151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interfaces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Collection	</a:t>
            </a:r>
            <a:r>
              <a:rPr lang="en-US" dirty="0"/>
              <a:t>Parent interface of most containers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Iterable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/>
              <a:t>A collection that can be iterated over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List			</a:t>
            </a:r>
            <a:r>
              <a:rPr lang="en-US" dirty="0"/>
              <a:t>A collection that contains items in an order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Queue			</a:t>
            </a:r>
            <a:r>
              <a:rPr lang="en-US" dirty="0"/>
              <a:t>A collection that supports FIFO operations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Set			</a:t>
            </a:r>
            <a:r>
              <a:rPr lang="en-US" dirty="0"/>
              <a:t>A collection of unordered objects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Map			</a:t>
            </a:r>
            <a:r>
              <a:rPr lang="en-US" dirty="0"/>
              <a:t>A collection of (key, value) pairs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36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latin typeface="Courier New" pitchFamily="49" charset="0"/>
                <a:cs typeface="Courier New" pitchFamily="49" charset="0"/>
              </a:rPr>
              <a:t>LinkedList		</a:t>
            </a:r>
            <a:r>
              <a:rPr lang="en-US" sz="3000" dirty="0"/>
              <a:t>List implementation using a linked list</a:t>
            </a:r>
          </a:p>
          <a:p>
            <a:r>
              <a:rPr lang="en-US" sz="30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3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000" dirty="0"/>
              <a:t>List implementation using a dynamic array</a:t>
            </a:r>
            <a:endParaRPr lang="en-US" sz="3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3000" b="1" dirty="0">
                <a:latin typeface="Courier New" pitchFamily="49" charset="0"/>
                <a:cs typeface="Courier New" pitchFamily="49" charset="0"/>
              </a:rPr>
              <a:t>Stack			</a:t>
            </a:r>
            <a:r>
              <a:rPr lang="en-US" sz="3000" dirty="0"/>
              <a:t>FILO data structure</a:t>
            </a:r>
          </a:p>
          <a:p>
            <a:r>
              <a:rPr lang="en-US" sz="3000" b="1" dirty="0">
                <a:latin typeface="Courier New" pitchFamily="49" charset="0"/>
                <a:cs typeface="Courier New" pitchFamily="49" charset="0"/>
              </a:rPr>
              <a:t>Vector			</a:t>
            </a:r>
            <a:r>
              <a:rPr lang="en-US" sz="3000" dirty="0"/>
              <a:t>Like an </a:t>
            </a:r>
            <a:r>
              <a:rPr lang="en-US" sz="3000" dirty="0" err="1"/>
              <a:t>ArrayList</a:t>
            </a:r>
            <a:r>
              <a:rPr lang="en-US" sz="3000" dirty="0"/>
              <a:t>, but thread-safe</a:t>
            </a:r>
          </a:p>
          <a:p>
            <a:r>
              <a:rPr lang="en-US" sz="3000" b="1" dirty="0">
                <a:latin typeface="Courier New" pitchFamily="49" charset="0"/>
                <a:cs typeface="Courier New" pitchFamily="49" charset="0"/>
              </a:rPr>
              <a:t>HashSet		</a:t>
            </a:r>
            <a:r>
              <a:rPr lang="en-US" sz="3000" dirty="0"/>
              <a:t>Set implementation using a hash table</a:t>
            </a:r>
            <a:endParaRPr lang="en-US" sz="3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3000" b="1" dirty="0" err="1">
                <a:latin typeface="Courier New" pitchFamily="49" charset="0"/>
                <a:cs typeface="Courier New" pitchFamily="49" charset="0"/>
              </a:rPr>
              <a:t>TreeSet</a:t>
            </a:r>
            <a:r>
              <a:rPr lang="en-US" sz="3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000" dirty="0"/>
              <a:t>Set implementation using binary search trees</a:t>
            </a:r>
            <a:endParaRPr lang="en-US" sz="3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3000" b="1" dirty="0">
                <a:latin typeface="Courier New" pitchFamily="49" charset="0"/>
                <a:cs typeface="Courier New" pitchFamily="49" charset="0"/>
              </a:rPr>
              <a:t>HashMap		</a:t>
            </a:r>
            <a:r>
              <a:rPr lang="en-US" sz="3000" dirty="0"/>
              <a:t>Map implementation using a hash table</a:t>
            </a:r>
            <a:endParaRPr lang="en-US" sz="3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3000" b="1" dirty="0" err="1"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US" sz="3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0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000"/>
              <a:t>Map </a:t>
            </a:r>
            <a:r>
              <a:rPr lang="en-US" sz="3000" dirty="0"/>
              <a:t>implementation using binary search trees</a:t>
            </a:r>
            <a:endParaRPr lang="en-US" sz="3000" b="1" dirty="0">
              <a:latin typeface="Courier New" pitchFamily="49" charset="0"/>
              <a:cs typeface="Courier New" pitchFamily="49" charset="0"/>
            </a:endParaRP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593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Review up to Exam 2</a:t>
            </a:r>
          </a:p>
          <a:p>
            <a:pPr lvl="1"/>
            <a:r>
              <a:rPr lang="en-US" dirty="0"/>
              <a:t>Java GUIs</a:t>
            </a:r>
          </a:p>
          <a:p>
            <a:pPr lvl="2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JOptionPane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Widgets</a:t>
            </a:r>
          </a:p>
          <a:p>
            <a:pPr lvl="2"/>
            <a:r>
              <a:rPr lang="en-US" dirty="0"/>
              <a:t>Layout managers</a:t>
            </a:r>
          </a:p>
          <a:p>
            <a:pPr lvl="2"/>
            <a:r>
              <a:rPr lang="en-US" dirty="0"/>
              <a:t>Action listeners</a:t>
            </a:r>
          </a:p>
          <a:p>
            <a:pPr lvl="1"/>
            <a:r>
              <a:rPr lang="en-US" dirty="0"/>
              <a:t>Recursion</a:t>
            </a:r>
          </a:p>
          <a:p>
            <a:pPr lvl="1"/>
            <a:r>
              <a:rPr lang="en-US" dirty="0"/>
              <a:t>Files</a:t>
            </a:r>
          </a:p>
          <a:p>
            <a:pPr lvl="2"/>
            <a:r>
              <a:rPr lang="en-US" dirty="0"/>
              <a:t>Text I/O</a:t>
            </a:r>
          </a:p>
          <a:p>
            <a:pPr lvl="2"/>
            <a:r>
              <a:rPr lang="en-US" dirty="0"/>
              <a:t>Binary I/O</a:t>
            </a:r>
          </a:p>
          <a:p>
            <a:pPr lvl="2"/>
            <a:r>
              <a:rPr lang="en-US" dirty="0"/>
              <a:t>Serialization</a:t>
            </a:r>
          </a:p>
          <a:p>
            <a:pPr lvl="1"/>
            <a:r>
              <a:rPr lang="en-US" dirty="0"/>
              <a:t>Networking</a:t>
            </a:r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Collections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sort()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max()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min()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replaceAll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reverse()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Arrays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binarySearch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sort()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64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2AC0D-BE47-4079-9884-BC7FD7460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List&lt;E&gt;</a:t>
            </a:r>
            <a:r>
              <a:rPr lang="en-US" dirty="0"/>
              <a:t>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2F080-A557-4353-A4BE-CF9A3050B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68580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List&lt;E&gt;</a:t>
            </a:r>
            <a:r>
              <a:rPr lang="en-US" dirty="0"/>
              <a:t> interface is one of the biggest you'll ever see</a:t>
            </a:r>
          </a:p>
          <a:p>
            <a:r>
              <a:rPr lang="en-US" dirty="0"/>
              <a:t>Here are a few important methods in it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8708C51-349A-4017-8B23-37D3C3CED73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04800" y="2286000"/>
          <a:ext cx="11354751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280">
                  <a:extLst>
                    <a:ext uri="{9D8B030D-6E8A-4147-A177-3AD203B41FA5}">
                      <a16:colId xmlns:a16="http://schemas.microsoft.com/office/drawing/2014/main" val="2193698013"/>
                    </a:ext>
                  </a:extLst>
                </a:gridCol>
                <a:gridCol w="5659120">
                  <a:extLst>
                    <a:ext uri="{9D8B030D-6E8A-4147-A177-3AD203B41FA5}">
                      <a16:colId xmlns:a16="http://schemas.microsoft.com/office/drawing/2014/main" val="1914392133"/>
                    </a:ext>
                  </a:extLst>
                </a:gridCol>
                <a:gridCol w="4471351">
                  <a:extLst>
                    <a:ext uri="{9D8B030D-6E8A-4147-A177-3AD203B41FA5}">
                      <a16:colId xmlns:a16="http://schemas.microsoft.com/office/drawing/2014/main" val="2267233244"/>
                    </a:ext>
                  </a:extLst>
                </a:gridCol>
              </a:tblGrid>
              <a:tr h="290704">
                <a:tc>
                  <a:txBody>
                    <a:bodyPr/>
                    <a:lstStyle/>
                    <a:p>
                      <a:r>
                        <a:rPr lang="en-US" sz="1700" b="1" dirty="0"/>
                        <a:t>Returns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1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468968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boolean</a:t>
                      </a:r>
                      <a:endParaRPr lang="en-US" sz="17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add(E element)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Adds </a:t>
                      </a:r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element</a:t>
                      </a:r>
                      <a:r>
                        <a:rPr lang="en-US" sz="1700" dirty="0"/>
                        <a:t> to the end of the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403731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add(int index, E element)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Adds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element</a:t>
                      </a:r>
                      <a:r>
                        <a:rPr lang="en-US" sz="1700" dirty="0"/>
                        <a:t> before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179158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boolean</a:t>
                      </a:r>
                      <a:endParaRPr lang="en-US" sz="17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addAll</a:t>
                      </a:r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(Collection&lt;? extends E&gt; collection)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Adds everything from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collection</a:t>
                      </a:r>
                      <a:r>
                        <a:rPr lang="en-US" sz="1700" dirty="0"/>
                        <a:t> to this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211354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clear()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Removes everything from this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76026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boolean</a:t>
                      </a:r>
                      <a:endParaRPr lang="en-US" sz="17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contains(Object object)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Returns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true</a:t>
                      </a:r>
                      <a:r>
                        <a:rPr lang="en-US" sz="1700" dirty="0"/>
                        <a:t>  if this list contains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object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736016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get(int index)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Return the element at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83002"/>
                  </a:ext>
                </a:extLst>
              </a:tr>
              <a:tr h="505573"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indexOf</a:t>
                      </a:r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(Object object)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Returns the first index where something that equals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object</a:t>
                      </a:r>
                      <a:r>
                        <a:rPr lang="en-US" sz="1700" dirty="0"/>
                        <a:t> can be found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995958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boolean</a:t>
                      </a:r>
                      <a:endParaRPr lang="en-US" sz="17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isEmpty</a:t>
                      </a:r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Returns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true</a:t>
                      </a:r>
                      <a:r>
                        <a:rPr lang="en-US" sz="1700" dirty="0"/>
                        <a:t> if the list is empty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646606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boolean</a:t>
                      </a:r>
                      <a:endParaRPr lang="en-US" sz="17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remove(int index)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Remove the element at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253602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set(int index, E element)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Set the item at </a:t>
                      </a:r>
                      <a:r>
                        <a:rPr lang="en-US" dirty="0"/>
                        <a:t>location</a:t>
                      </a:r>
                      <a:r>
                        <a:rPr lang="en-US" sz="1700" dirty="0"/>
                        <a:t>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index</a:t>
                      </a:r>
                      <a:r>
                        <a:rPr lang="en-US" sz="1700" dirty="0"/>
                        <a:t> to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element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273901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size()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Returns the size of the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298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47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06C05-365E-4C28-8C8A-0FCE1AEF0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 vs.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82891-BAF7-4020-A51D-90E38BFCE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 you will learn (or have learned) in COMP 2100,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 uses an array inside to store </a:t>
            </a:r>
            <a:r>
              <a:rPr lang="en-US" dirty="0" err="1"/>
              <a:t>datay</a:t>
            </a:r>
            <a:endParaRPr lang="en-US" dirty="0"/>
          </a:p>
          <a:p>
            <a:pPr lvl="1"/>
            <a:r>
              <a:rPr lang="en-US" dirty="0"/>
              <a:t>When you need more space, it makes a new array and copies all the old stuff into the new array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/>
              <a:t> uses a (wait for it) linked list to store the data</a:t>
            </a:r>
          </a:p>
          <a:p>
            <a:r>
              <a:rPr lang="en-US" dirty="0"/>
              <a:t>In principle,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/>
              <a:t> is faster for lots of unpredictable adds and removals</a:t>
            </a:r>
          </a:p>
          <a:p>
            <a:pPr lvl="1"/>
            <a:r>
              <a:rPr lang="en-US" dirty="0"/>
              <a:t>Especially adds and removals at the beginning of the list</a:t>
            </a:r>
          </a:p>
          <a:p>
            <a:r>
              <a:rPr lang="en-US" dirty="0"/>
              <a:t>In practice,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 is almost always faster</a:t>
            </a:r>
          </a:p>
          <a:p>
            <a:pPr lvl="1"/>
            <a:r>
              <a:rPr lang="en-US" dirty="0"/>
              <a:t>Modern machines are really good at ripping through arrays </a:t>
            </a:r>
          </a:p>
        </p:txBody>
      </p:sp>
    </p:spTree>
    <p:extLst>
      <p:ext uri="{BB962C8B-B14F-4D97-AF65-F5344CB8AC3E}">
        <p14:creationId xmlns:p14="http://schemas.microsoft.com/office/powerpoint/2010/main" val="112995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Maps are a kind of data structure that holds a (key, value) pair</a:t>
            </a:r>
          </a:p>
          <a:p>
            <a:r>
              <a:rPr lang="en-US" dirty="0"/>
              <a:t>For example, a map might use social security numbers as keys and have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/>
              <a:t> objects as the value</a:t>
            </a:r>
          </a:p>
          <a:p>
            <a:r>
              <a:rPr lang="en-US" dirty="0"/>
              <a:t>In a map, the keys must be unique, but the values could be repeated</a:t>
            </a:r>
          </a:p>
          <a:p>
            <a:r>
              <a:rPr lang="en-US" dirty="0"/>
              <a:t>Both Java and C++ use the name map for the symbol table classes in their standard libraries</a:t>
            </a:r>
          </a:p>
          <a:p>
            <a:r>
              <a:rPr lang="en-US" dirty="0"/>
              <a:t>Python calls it a dictionary (and supports it in the language, not just in libraries)</a:t>
            </a:r>
          </a:p>
          <a:p>
            <a:r>
              <a:rPr lang="en-US" dirty="0"/>
              <a:t>Maps are also called symbol tables</a:t>
            </a:r>
          </a:p>
        </p:txBody>
      </p:sp>
    </p:spTree>
    <p:extLst>
      <p:ext uri="{BB962C8B-B14F-4D97-AF65-F5344CB8AC3E}">
        <p14:creationId xmlns:p14="http://schemas.microsoft.com/office/powerpoint/2010/main" val="290357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4676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Maps are for you can imagine storing as data with two columns, a key and a value</a:t>
            </a:r>
          </a:p>
          <a:p>
            <a:r>
              <a:rPr lang="en-US" dirty="0"/>
              <a:t>In this way you can look up the weight of anyone</a:t>
            </a:r>
          </a:p>
          <a:p>
            <a:r>
              <a:rPr lang="en-US" dirty="0"/>
              <a:t>However, the keys </a:t>
            </a:r>
            <a:r>
              <a:rPr lang="en-US" b="1" dirty="0"/>
              <a:t>must</a:t>
            </a:r>
            <a:r>
              <a:rPr lang="en-US" dirty="0"/>
              <a:t> be unique</a:t>
            </a:r>
          </a:p>
          <a:p>
            <a:pPr lvl="1"/>
            <a:r>
              <a:rPr lang="en-US" dirty="0"/>
              <a:t>Ahmad and Carmen might weigh the same, but Ahmad cannot weight two different values</a:t>
            </a:r>
          </a:p>
          <a:p>
            <a:r>
              <a:rPr lang="en-US" dirty="0"/>
              <a:t>There are </a:t>
            </a:r>
            <a:r>
              <a:rPr lang="en-US" dirty="0" err="1"/>
              <a:t>multimaps</a:t>
            </a:r>
            <a:r>
              <a:rPr lang="en-US" dirty="0"/>
              <a:t> in which a single key can be mapped to multiple values</a:t>
            </a:r>
          </a:p>
          <a:p>
            <a:pPr lvl="1"/>
            <a:r>
              <a:rPr lang="en-US" dirty="0"/>
              <a:t>But they are used much less often</a:t>
            </a:r>
          </a:p>
          <a:p>
            <a:pPr lvl="1"/>
            <a:r>
              <a:rPr lang="en-US" dirty="0"/>
              <a:t>All you really need is a map whose values are lists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305800" y="1828800"/>
          <a:ext cx="3200400" cy="4645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4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14228">
                <a:tc>
                  <a:txBody>
                    <a:bodyPr/>
                    <a:lstStyle/>
                    <a:p>
                      <a:pPr algn="r"/>
                      <a:r>
                        <a:rPr lang="en-US" sz="2700" dirty="0"/>
                        <a:t>Name </a:t>
                      </a:r>
                    </a:p>
                    <a:p>
                      <a:pPr algn="r"/>
                      <a:r>
                        <a:rPr lang="en-US" sz="2700" dirty="0"/>
                        <a:t>(Key)</a:t>
                      </a:r>
                    </a:p>
                  </a:txBody>
                  <a:tcPr marL="123886" marR="123886" marT="61943" marB="61943" anchor="ctr"/>
                </a:tc>
                <a:tc>
                  <a:txBody>
                    <a:bodyPr/>
                    <a:lstStyle/>
                    <a:p>
                      <a:r>
                        <a:rPr lang="en-US" sz="2700" dirty="0"/>
                        <a:t>Weight</a:t>
                      </a:r>
                    </a:p>
                    <a:p>
                      <a:r>
                        <a:rPr lang="en-US" sz="2700" dirty="0"/>
                        <a:t>(Value)</a:t>
                      </a:r>
                    </a:p>
                  </a:txBody>
                  <a:tcPr marL="123886" marR="123886" marT="61943" marB="6194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6303">
                <a:tc>
                  <a:txBody>
                    <a:bodyPr/>
                    <a:lstStyle/>
                    <a:p>
                      <a:pPr lvl="0" algn="r"/>
                      <a:r>
                        <a:rPr lang="en-US" sz="2700" dirty="0"/>
                        <a:t>Ahmad</a:t>
                      </a:r>
                    </a:p>
                  </a:txBody>
                  <a:tcPr marL="123886" marR="123886" marT="61943" marB="61943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700" dirty="0"/>
                        <a:t>210</a:t>
                      </a:r>
                    </a:p>
                  </a:txBody>
                  <a:tcPr marL="123886" marR="123886" marT="61943" marB="6194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6303">
                <a:tc>
                  <a:txBody>
                    <a:bodyPr/>
                    <a:lstStyle/>
                    <a:p>
                      <a:pPr lvl="0" algn="r"/>
                      <a:r>
                        <a:rPr lang="en-US" sz="2700" dirty="0" err="1"/>
                        <a:t>Bai</a:t>
                      </a:r>
                      <a:r>
                        <a:rPr lang="en-US" sz="2700" dirty="0"/>
                        <a:t> Li</a:t>
                      </a:r>
                    </a:p>
                  </a:txBody>
                  <a:tcPr marL="123886" marR="123886" marT="61943" marB="61943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700" dirty="0"/>
                        <a:t>145</a:t>
                      </a:r>
                    </a:p>
                  </a:txBody>
                  <a:tcPr marL="123886" marR="123886" marT="61943" marB="6194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6303">
                <a:tc>
                  <a:txBody>
                    <a:bodyPr/>
                    <a:lstStyle/>
                    <a:p>
                      <a:pPr lvl="0" algn="r"/>
                      <a:r>
                        <a:rPr lang="en-US" sz="2700" dirty="0"/>
                        <a:t>Carmen</a:t>
                      </a:r>
                    </a:p>
                  </a:txBody>
                  <a:tcPr marL="123886" marR="123886" marT="61943" marB="61943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700" dirty="0"/>
                        <a:t>105</a:t>
                      </a:r>
                    </a:p>
                  </a:txBody>
                  <a:tcPr marL="123886" marR="123886" marT="61943" marB="6194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6303">
                <a:tc>
                  <a:txBody>
                    <a:bodyPr/>
                    <a:lstStyle/>
                    <a:p>
                      <a:pPr lvl="0" algn="r"/>
                      <a:r>
                        <a:rPr lang="en-US" sz="2700" dirty="0"/>
                        <a:t>Deepak</a:t>
                      </a:r>
                    </a:p>
                  </a:txBody>
                  <a:tcPr marL="123886" marR="123886" marT="61943" marB="61943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700" dirty="0"/>
                        <a:t>175</a:t>
                      </a:r>
                    </a:p>
                  </a:txBody>
                  <a:tcPr marL="123886" marR="123886" marT="61943" marB="6194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630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700" dirty="0"/>
                        <a:t>Erica</a:t>
                      </a:r>
                    </a:p>
                  </a:txBody>
                  <a:tcPr marL="123886" marR="123886" marT="61943" marB="61943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700" dirty="0"/>
                        <a:t>205</a:t>
                      </a:r>
                    </a:p>
                  </a:txBody>
                  <a:tcPr marL="123886" marR="123886" marT="61943" marB="6194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2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JCF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Java interface for maps is, unsurprisingly,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Map&lt;K,V&gt;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dirty="0"/>
              <a:t> is the type of the key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dirty="0"/>
              <a:t> is the type of the value</a:t>
            </a:r>
          </a:p>
          <a:p>
            <a:pPr lvl="1"/>
            <a:r>
              <a:rPr lang="en-US" dirty="0"/>
              <a:t>Yes, it's a container with </a:t>
            </a:r>
            <a:r>
              <a:rPr lang="en-US" b="1" dirty="0"/>
              <a:t>two</a:t>
            </a:r>
            <a:r>
              <a:rPr lang="en-US" dirty="0"/>
              <a:t> generic types</a:t>
            </a:r>
          </a:p>
          <a:p>
            <a:r>
              <a:rPr lang="en-US" dirty="0"/>
              <a:t>Any Java class that implements this interface can do the important things that you need for a map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get(Object key)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containsKey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(Object key)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put(K key, V value)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7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JCF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Because the Java gods love us, they provided two main implementations of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interface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&lt;K,V&gt;</a:t>
            </a:r>
          </a:p>
          <a:p>
            <a:pPr lvl="1"/>
            <a:r>
              <a:rPr lang="en-US" b="1" dirty="0"/>
              <a:t>Hash table</a:t>
            </a:r>
            <a:r>
              <a:rPr lang="en-US" dirty="0"/>
              <a:t> implementation</a:t>
            </a:r>
          </a:p>
          <a:p>
            <a:pPr lvl="1"/>
            <a:r>
              <a:rPr lang="en-US" dirty="0"/>
              <a:t>To be useful, type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dirty="0"/>
              <a:t> must have a meaningful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TreeMap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&lt;K,V&gt;</a:t>
            </a:r>
          </a:p>
          <a:p>
            <a:pPr lvl="1"/>
            <a:r>
              <a:rPr lang="en-US" b="1" dirty="0"/>
              <a:t>Balanced binary search tree</a:t>
            </a:r>
            <a:r>
              <a:rPr lang="en-US" dirty="0"/>
              <a:t> implementation</a:t>
            </a:r>
          </a:p>
          <a:p>
            <a:pPr lvl="1"/>
            <a:r>
              <a:rPr lang="en-US" dirty="0"/>
              <a:t>To work, type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dirty="0"/>
              <a:t> must implement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</a:t>
            </a:r>
          </a:p>
          <a:p>
            <a:pPr lvl="1"/>
            <a:r>
              <a:rPr lang="en-US" dirty="0"/>
              <a:t>Or you can supply a comparator when you create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TreeMap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48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JCF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Java also provides an interface for sets</a:t>
            </a:r>
          </a:p>
          <a:p>
            <a:r>
              <a:rPr lang="en-US" dirty="0"/>
              <a:t>A set is like a map without values (only keys)</a:t>
            </a:r>
          </a:p>
          <a:p>
            <a:r>
              <a:rPr lang="en-US" dirty="0"/>
              <a:t>All we care about is storing an unordered collection of things</a:t>
            </a:r>
          </a:p>
          <a:p>
            <a:r>
              <a:rPr lang="en-US" dirty="0"/>
              <a:t>The Java interface for sets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Set&lt;E&gt;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dirty="0"/>
              <a:t> is the type of objects being stored</a:t>
            </a:r>
          </a:p>
          <a:p>
            <a:r>
              <a:rPr lang="en-US" dirty="0"/>
              <a:t>Any Java class that implements this interface can do the important things that you need for a set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add(E element)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contains(Object object)</a:t>
            </a:r>
          </a:p>
        </p:txBody>
      </p:sp>
    </p:spTree>
    <p:extLst>
      <p:ext uri="{BB962C8B-B14F-4D97-AF65-F5344CB8AC3E}">
        <p14:creationId xmlns:p14="http://schemas.microsoft.com/office/powerpoint/2010/main" val="183801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JCF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 with maps, there are two main implementations of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dirty="0"/>
              <a:t> interface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HashSet&lt;E&gt;</a:t>
            </a:r>
          </a:p>
          <a:p>
            <a:pPr lvl="1"/>
            <a:r>
              <a:rPr lang="en-US" b="1" dirty="0"/>
              <a:t>Hash table</a:t>
            </a:r>
            <a:r>
              <a:rPr lang="en-US" dirty="0"/>
              <a:t> implementation</a:t>
            </a:r>
          </a:p>
          <a:p>
            <a:pPr lvl="1"/>
            <a:r>
              <a:rPr lang="en-US" dirty="0"/>
              <a:t>To be useful, type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dirty="0"/>
              <a:t> must have a meaningful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TreeSet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&lt;E&gt;</a:t>
            </a:r>
          </a:p>
          <a:p>
            <a:pPr lvl="1"/>
            <a:r>
              <a:rPr lang="en-US" b="1" dirty="0"/>
              <a:t>Balanced binary search tree</a:t>
            </a:r>
            <a:r>
              <a:rPr lang="en-US" dirty="0"/>
              <a:t> implementation</a:t>
            </a:r>
          </a:p>
          <a:p>
            <a:pPr lvl="1"/>
            <a:r>
              <a:rPr lang="en-US" dirty="0"/>
              <a:t>To work, type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dirty="0"/>
              <a:t> must implement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</a:t>
            </a:r>
          </a:p>
          <a:p>
            <a:pPr lvl="1"/>
            <a:r>
              <a:rPr lang="en-US" dirty="0"/>
              <a:t>Or you can supply a comparator when you create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TreeSet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15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BD24B-4873-4957-BA4E-EFB5D139B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A15EF-5E97-46F3-948C-8C869B5B1A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68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20F40-048F-499D-8B88-88F00AEF5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C5D6C-241E-496B-93D4-51096E123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Every language has its own libraries for sorting</a:t>
            </a:r>
          </a:p>
          <a:p>
            <a:r>
              <a:rPr lang="en-US" dirty="0"/>
              <a:t>Let's start with sorting arrays</a:t>
            </a:r>
          </a:p>
          <a:p>
            <a:r>
              <a:rPr lang="en-US" dirty="0"/>
              <a:t>It would be nice if every array just had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sort()</a:t>
            </a:r>
            <a:r>
              <a:rPr lang="en-US" dirty="0"/>
              <a:t> method</a:t>
            </a:r>
          </a:p>
          <a:p>
            <a:pPr lvl="1"/>
            <a:r>
              <a:rPr lang="en-US" dirty="0"/>
              <a:t>But it doesn't!</a:t>
            </a:r>
          </a:p>
          <a:p>
            <a:r>
              <a:rPr lang="en-US" dirty="0"/>
              <a:t>Instead, there's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Arrays</a:t>
            </a:r>
            <a:r>
              <a:rPr lang="en-US" dirty="0"/>
              <a:t> (note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/>
              <a:t>) class with a number of useful static methods (with versions for arrays of every primitive type as well as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/>
              <a:t>):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sort()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binarySearch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/>
              <a:t>To use it, 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java.util.Arrays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896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D547E-4B62-4B9E-A0F2-F61619F4C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sorting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66962-E1CA-4E81-AFD1-5CA885CD8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12040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Calling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Arrays.sort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will sort arrays of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byte</a:t>
            </a:r>
            <a:r>
              <a:rPr lang="en-US" dirty="0"/>
              <a:t>,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,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dirty="0"/>
              <a:t>,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,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dirty="0"/>
              <a:t>,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,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, and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, always in ascending order</a:t>
            </a:r>
          </a:p>
          <a:p>
            <a:r>
              <a:rPr lang="en-US" dirty="0"/>
              <a:t>Calling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Arrays.toString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also produces a nice printable version of an array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EBFDE-8D3B-4A25-8DEF-71456D3B4596}"/>
              </a:ext>
            </a:extLst>
          </p:cNvPr>
          <p:cNvSpPr txBox="1"/>
          <p:nvPr/>
        </p:nvSpPr>
        <p:spPr>
          <a:xfrm>
            <a:off x="609600" y="2895600"/>
            <a:ext cx="10972800" cy="3581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rmAutofit fontScale="92500" lnSpcReduction="10000"/>
          </a:bodyPr>
          <a:lstStyle/>
          <a:p>
            <a:r>
              <a:rPr lang="en-US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Obviously, data could also be input from the user or file</a:t>
            </a:r>
          </a:p>
          <a:p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 numbers = {98, 50, 25, 30, 10, 56, 79, 86, 18, 92};</a:t>
            </a:r>
          </a:p>
          <a:p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Arrays.sort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(numbers);</a:t>
            </a:r>
          </a:p>
          <a:p>
            <a:r>
              <a:rPr lang="en-US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Output: [10, 18, 25, 30, 50, 56, 79, 86, 92, 98]</a:t>
            </a:r>
          </a:p>
          <a:p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Arrays.toString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(numbers));</a:t>
            </a:r>
          </a:p>
          <a:p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String[] words = {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"The"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"quick"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"brown"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"fox"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"jumps"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"over"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"the"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"lazy"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"dog"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Arrays.sort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(words);</a:t>
            </a:r>
          </a:p>
          <a:p>
            <a:r>
              <a:rPr lang="en-US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Output: [The, brown, dog, fox, jumps, lazy, over, quick, the]</a:t>
            </a:r>
          </a:p>
          <a:p>
            <a:r>
              <a:rPr lang="en-US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Don't forget that uppercase letters have lower ASCII values</a:t>
            </a:r>
          </a:p>
          <a:p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Arrays.toString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(words));</a:t>
            </a:r>
          </a:p>
        </p:txBody>
      </p:sp>
    </p:spTree>
    <p:extLst>
      <p:ext uri="{BB962C8B-B14F-4D97-AF65-F5344CB8AC3E}">
        <p14:creationId xmlns:p14="http://schemas.microsoft.com/office/powerpoint/2010/main" val="36728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42959-7F85-4748-A3DC-1E8EF6CF0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other collections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05238-2B44-47EF-B426-E5A3B1302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80620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If you're sorting a collection (meaning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dirty="0"/>
              <a:t>, etc.), you can use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Collections.sort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/>
              <a:t>When a collection has its own </a:t>
            </a:r>
            <a:r>
              <a:rPr lang="en-US" sz="3500" b="1" dirty="0">
                <a:latin typeface="Courier New" panose="02070309020205020404" pitchFamily="49" charset="0"/>
                <a:cs typeface="Courier New" panose="02070309020205020404" pitchFamily="49" charset="0"/>
              </a:rPr>
              <a:t>sort()</a:t>
            </a:r>
            <a:r>
              <a:rPr lang="en-US" dirty="0"/>
              <a:t> method (as </a:t>
            </a:r>
            <a:r>
              <a:rPr lang="en-US" sz="3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 does), use that, since it's tuned for performance on that collection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D2A818-6A0F-4313-A5D8-FB48CC7CE908}"/>
              </a:ext>
            </a:extLst>
          </p:cNvPr>
          <p:cNvSpPr txBox="1"/>
          <p:nvPr/>
        </p:nvSpPr>
        <p:spPr>
          <a:xfrm>
            <a:off x="609600" y="3581400"/>
            <a:ext cx="10972800" cy="2895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rmAutofit lnSpcReduction="10000"/>
          </a:bodyPr>
          <a:lstStyle/>
          <a:p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 file = 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Scanner(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File(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LinkedList&lt;String&gt; words = 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LinkedList&lt;&gt;();</a:t>
            </a:r>
          </a:p>
          <a:p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file.hasNext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words.add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file.next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file.close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 out all the words in the file, sorted</a:t>
            </a:r>
          </a:p>
          <a:p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Collections.sort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(words);</a:t>
            </a:r>
          </a:p>
          <a:p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(String word : words)</a:t>
            </a:r>
          </a:p>
          <a:p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(word);</a:t>
            </a:r>
          </a:p>
        </p:txBody>
      </p:sp>
    </p:spTree>
    <p:extLst>
      <p:ext uri="{BB962C8B-B14F-4D97-AF65-F5344CB8AC3E}">
        <p14:creationId xmlns:p14="http://schemas.microsoft.com/office/powerpoint/2010/main" val="180779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24B93-DF67-4733-A651-0635ACB08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Comparable&lt;T&gt;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E38FB-6EBD-400C-A057-E2B56DCA2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If you want to sort an array or a list of some object, it must implement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Comparable&lt;T&gt;</a:t>
            </a:r>
            <a:r>
              <a:rPr lang="en-US" dirty="0"/>
              <a:t> interface, where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/>
              <a:t> is usually the type of the object itself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Comparable&lt;T&gt;</a:t>
            </a:r>
            <a:r>
              <a:rPr lang="en-US" dirty="0"/>
              <a:t> interface has one method in it: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 object that implements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Comparable&lt;T&gt;</a:t>
            </a:r>
            <a:r>
              <a:rPr lang="en-US" dirty="0"/>
              <a:t> will return:</a:t>
            </a:r>
          </a:p>
          <a:p>
            <a:pPr lvl="1"/>
            <a:r>
              <a:rPr lang="en-US" dirty="0"/>
              <a:t>A negative number if it comes before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other</a:t>
            </a:r>
            <a:r>
              <a:rPr lang="en-US" dirty="0"/>
              <a:t> in order</a:t>
            </a:r>
          </a:p>
          <a:p>
            <a:pPr lvl="1"/>
            <a:r>
              <a:rPr lang="en-US" dirty="0"/>
              <a:t>A positive number if it comes after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other</a:t>
            </a:r>
            <a:r>
              <a:rPr lang="en-US" dirty="0"/>
              <a:t> in order</a:t>
            </a:r>
          </a:p>
          <a:p>
            <a:pPr lvl="1"/>
            <a:r>
              <a:rPr lang="en-US" dirty="0"/>
              <a:t>Zero if it is equivalent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other</a:t>
            </a:r>
          </a:p>
          <a:p>
            <a:r>
              <a:rPr lang="en-US" dirty="0"/>
              <a:t>It's usually not important what the values are, just whether they are positive or negative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EC7FEB-5A15-4D3B-89B0-351F14DBE516}"/>
              </a:ext>
            </a:extLst>
          </p:cNvPr>
          <p:cNvSpPr txBox="1"/>
          <p:nvPr/>
        </p:nvSpPr>
        <p:spPr>
          <a:xfrm>
            <a:off x="609600" y="3352800"/>
            <a:ext cx="109728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 other);</a:t>
            </a:r>
          </a:p>
        </p:txBody>
      </p:sp>
    </p:spTree>
    <p:extLst>
      <p:ext uri="{BB962C8B-B14F-4D97-AF65-F5344CB8AC3E}">
        <p14:creationId xmlns:p14="http://schemas.microsoft.com/office/powerpoint/2010/main" val="224026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F1752-04B1-4AE6-BC40-2D2D97389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Wombat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C8A1D-5610-4343-BF6D-D8219822B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4"/>
            <a:ext cx="10972800" cy="127280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Wombat's are prized for their cuddliness, so we want to compare them by how fat they are</a:t>
            </a:r>
          </a:p>
          <a:p>
            <a:r>
              <a:rPr lang="en-US" dirty="0"/>
              <a:t>By subtracting the other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Wombat</a:t>
            </a:r>
            <a:r>
              <a:rPr lang="en-US" dirty="0"/>
              <a:t> object's weight from our own, we get negative if we're smaller, positive if we're bigger, and zero if we weigh the same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BC1874-69F2-4DC2-90F4-3DE0E996354B}"/>
              </a:ext>
            </a:extLst>
          </p:cNvPr>
          <p:cNvSpPr txBox="1"/>
          <p:nvPr/>
        </p:nvSpPr>
        <p:spPr>
          <a:xfrm>
            <a:off x="609600" y="2819400"/>
            <a:ext cx="10972800" cy="3810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rmAutofit lnSpcReduction="10000"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Wombat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Comparable&lt;Wombat&gt; {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weight;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 name;	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Wombat(String name,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weight) {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.name = name;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.weight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weight;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(Wombat other) {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weight -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other.weight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5471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092FCE-2210-448A-87F5-A256E3D22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if things weren't designed to be sorted?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8704C5-0C09-4021-B6E9-14A1A7BAD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if the objects you're working with don't implement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Comparable</a:t>
            </a:r>
            <a:r>
              <a:rPr lang="en-US" dirty="0"/>
              <a:t> interface?</a:t>
            </a:r>
          </a:p>
          <a:p>
            <a:r>
              <a:rPr lang="en-US" dirty="0"/>
              <a:t>Or if you want to sort them in some other way?</a:t>
            </a:r>
          </a:p>
          <a:p>
            <a:r>
              <a:rPr lang="en-US" dirty="0"/>
              <a:t>You can supply a custom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Comparator&lt;T&gt;</a:t>
            </a:r>
            <a:r>
              <a:rPr lang="en-US" dirty="0"/>
              <a:t> object to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sort()</a:t>
            </a:r>
            <a:r>
              <a:rPr lang="en-US" dirty="0"/>
              <a:t> methods that will say how they should be compared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Comparator&lt;T&gt;</a:t>
            </a:r>
            <a:r>
              <a:rPr lang="en-US" dirty="0"/>
              <a:t> interface contains one method you have to implement: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should return negative 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comes before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, positive 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comes after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, and zero 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 are equivalent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069956-EFDF-4ABA-9879-524926A63781}"/>
              </a:ext>
            </a:extLst>
          </p:cNvPr>
          <p:cNvSpPr txBox="1"/>
          <p:nvPr/>
        </p:nvSpPr>
        <p:spPr>
          <a:xfrm>
            <a:off x="609600" y="4648200"/>
            <a:ext cx="109728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compare(T a, T, b);</a:t>
            </a:r>
          </a:p>
        </p:txBody>
      </p:sp>
    </p:spTree>
    <p:extLst>
      <p:ext uri="{BB962C8B-B14F-4D97-AF65-F5344CB8AC3E}">
        <p14:creationId xmlns:p14="http://schemas.microsoft.com/office/powerpoint/2010/main" val="205700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EA5C1-5179-49E7-BCF7-ABC080BF1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Planet example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72FA6-84E9-47FD-ACEE-1FBE801B6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663207"/>
          </a:xfrm>
        </p:spPr>
        <p:txBody>
          <a:bodyPr>
            <a:normAutofit fontScale="92500"/>
          </a:bodyPr>
          <a:lstStyle/>
          <a:p>
            <a:r>
              <a:rPr lang="en-US" dirty="0"/>
              <a:t>Here's a simple class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dirty="0"/>
              <a:t>, a class they didn't expect to sort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590358-0772-4900-AED1-50BC552CC502}"/>
              </a:ext>
            </a:extLst>
          </p:cNvPr>
          <p:cNvSpPr txBox="1"/>
          <p:nvPr/>
        </p:nvSpPr>
        <p:spPr>
          <a:xfrm>
            <a:off x="609600" y="2438400"/>
            <a:ext cx="10972800" cy="419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rmAutofit/>
          </a:bodyPr>
          <a:lstStyle/>
          <a:p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Planet {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 name;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double radius;	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Planet(String name,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radius) {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.name = name;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7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7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.radius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radius;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getRadius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radius;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en-US" sz="17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name;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5862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F1752-04B1-4AE6-BC40-2D2D97389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dirty="0"/>
              <a:t> objects by radius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C8A1D-5610-4343-BF6D-D8219822B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4"/>
            <a:ext cx="10972800" cy="134900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Since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dirty="0"/>
              <a:t> class doesn't implement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Comparable</a:t>
            </a:r>
            <a:r>
              <a:rPr lang="en-US" dirty="0"/>
              <a:t>, we have to make a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Comparator</a:t>
            </a:r>
            <a:r>
              <a:rPr lang="en-US" dirty="0"/>
              <a:t> to pass to the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sort()</a:t>
            </a:r>
            <a:r>
              <a:rPr lang="en-US" dirty="0"/>
              <a:t> method</a:t>
            </a:r>
          </a:p>
          <a:p>
            <a:r>
              <a:rPr lang="en-US" dirty="0"/>
              <a:t>We have to make an anonymous inner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Comparable</a:t>
            </a:r>
            <a:r>
              <a:rPr lang="en-US" dirty="0"/>
              <a:t> class, using the </a:t>
            </a:r>
            <a:r>
              <a:rPr lang="en-US" sz="3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Double.compare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 to help use order by radius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754B53-148D-4CE6-B757-FA2B44A07AB6}"/>
              </a:ext>
            </a:extLst>
          </p:cNvPr>
          <p:cNvSpPr txBox="1"/>
          <p:nvPr/>
        </p:nvSpPr>
        <p:spPr>
          <a:xfrm>
            <a:off x="609600" y="3124200"/>
            <a:ext cx="10972800" cy="3429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rmAutofit fontScale="92500" lnSpcReduction="20000"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List&lt;Planet&gt; planets =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&lt;&gt;();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planets.add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Planet(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"Venus"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6051.8));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planets.add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Planet(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"Earth"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6371.0));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planets.add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Planet(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"Mars"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3389.5));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Comparator&lt;Planet&gt; comparator =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Comparator&lt;Planet&gt;()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compare(Planet a, Planet b)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Double.compare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a.getRadius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b.getRadius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Collections.sort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(planets</a:t>
            </a:r>
            <a:r>
              <a:rPr lang="en-US" sz="24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comparator);</a:t>
            </a:r>
          </a:p>
          <a:p>
            <a:r>
              <a:rPr lang="en-US" sz="24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Order: Mars, Venus, Earth</a:t>
            </a:r>
          </a:p>
        </p:txBody>
      </p:sp>
    </p:spTree>
    <p:extLst>
      <p:ext uri="{BB962C8B-B14F-4D97-AF65-F5344CB8AC3E}">
        <p14:creationId xmlns:p14="http://schemas.microsoft.com/office/powerpoint/2010/main" val="187322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F1752-04B1-4AE6-BC40-2D2D97389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dirty="0"/>
              <a:t> objects in Java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C8A1D-5610-4343-BF6D-D8219822B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4"/>
            <a:ext cx="10972800" cy="1349006"/>
          </a:xfrm>
        </p:spPr>
        <p:txBody>
          <a:bodyPr>
            <a:normAutofit fontScale="92500"/>
          </a:bodyPr>
          <a:lstStyle/>
          <a:p>
            <a:r>
              <a:rPr lang="en-US" dirty="0"/>
              <a:t>Using Java 8 style, we could also create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Comparator</a:t>
            </a:r>
            <a:r>
              <a:rPr lang="en-US" dirty="0"/>
              <a:t> object with the quicker (but slightly more confusing)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dirty="0"/>
              <a:t> syntax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C543CC-80F7-4D85-9F62-64677190A603}"/>
              </a:ext>
            </a:extLst>
          </p:cNvPr>
          <p:cNvSpPr txBox="1"/>
          <p:nvPr/>
        </p:nvSpPr>
        <p:spPr>
          <a:xfrm>
            <a:off x="609600" y="2895600"/>
            <a:ext cx="10972800" cy="3556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List&lt;Planet&gt; planets =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&lt;&gt;();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planets.add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Planet(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"Venus"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6051.8));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planets.add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Planet(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"Earth"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6371.0));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planets.add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Planet(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"Mars"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3389.5));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Order: Mars, Venus, Earth</a:t>
            </a:r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Collections.sort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(planets, (a, b) -&gt;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Double.compare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a.getRadius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b.getRadius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())); </a:t>
            </a:r>
            <a:endParaRPr lang="en-US" sz="24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51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57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/>
              <a:t>Unified Modeling Language</a:t>
            </a:r>
            <a:r>
              <a:rPr lang="en-US" dirty="0"/>
              <a:t> (UML) is an international standard for graphical models of software systems</a:t>
            </a:r>
          </a:p>
          <a:p>
            <a:r>
              <a:rPr lang="en-US" dirty="0"/>
              <a:t>A few useful kinds of diagrams:</a:t>
            </a:r>
          </a:p>
          <a:p>
            <a:pPr lvl="1"/>
            <a:r>
              <a:rPr lang="en-US" dirty="0"/>
              <a:t>Activity diagrams</a:t>
            </a:r>
          </a:p>
          <a:p>
            <a:pPr lvl="1"/>
            <a:r>
              <a:rPr lang="en-US" dirty="0"/>
              <a:t>Use case diagrams</a:t>
            </a:r>
          </a:p>
          <a:p>
            <a:pPr lvl="1"/>
            <a:r>
              <a:rPr lang="en-US" dirty="0"/>
              <a:t>Sequence diagrams</a:t>
            </a:r>
          </a:p>
          <a:p>
            <a:pPr lvl="1"/>
            <a:r>
              <a:rPr lang="en-US" dirty="0"/>
              <a:t>State diagrams</a:t>
            </a:r>
          </a:p>
          <a:p>
            <a:r>
              <a:rPr lang="en-US" dirty="0"/>
              <a:t>Class diagrams are important enough that we'll talk about them in greater detail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86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kumimoji="0" lang="en-US" sz="4500" b="1" kern="1200" dirty="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rPr>
              <a:t>Activity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5334000" cy="47780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Activity diagrams show the workflow of actions that a system takes</a:t>
            </a:r>
          </a:p>
          <a:p>
            <a:r>
              <a:rPr lang="en-US" dirty="0"/>
              <a:t>Formally:</a:t>
            </a:r>
          </a:p>
          <a:p>
            <a:pPr lvl="1"/>
            <a:r>
              <a:rPr lang="en-US" dirty="0"/>
              <a:t>Rounded rectangles represent actions</a:t>
            </a:r>
          </a:p>
          <a:p>
            <a:pPr lvl="1"/>
            <a:r>
              <a:rPr lang="en-US" dirty="0"/>
              <a:t>Diamonds represent decisions</a:t>
            </a:r>
          </a:p>
          <a:p>
            <a:pPr lvl="1"/>
            <a:r>
              <a:rPr lang="en-US" dirty="0"/>
              <a:t>Bars represent starting or ending concurrent activities</a:t>
            </a:r>
          </a:p>
          <a:p>
            <a:pPr lvl="1"/>
            <a:r>
              <a:rPr lang="en-US" dirty="0"/>
              <a:t>A black circle represents the start</a:t>
            </a:r>
          </a:p>
          <a:p>
            <a:pPr lvl="1"/>
            <a:r>
              <a:rPr lang="en-US" dirty="0"/>
              <a:t>An encircled black circle represents the end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AF02CB-A68E-4FB1-9D56-4082D251A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098" y="2133600"/>
            <a:ext cx="6438902" cy="358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50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kumimoji="0" lang="en-US" sz="4500" b="1" kern="1200" dirty="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rPr>
              <a:t>Use case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553200" cy="4625609"/>
          </a:xfrm>
        </p:spPr>
        <p:txBody>
          <a:bodyPr/>
          <a:lstStyle/>
          <a:p>
            <a:r>
              <a:rPr lang="en-US" dirty="0"/>
              <a:t>Use case diagrams show relationships between users of a system and different use cases where the user is involved</a:t>
            </a:r>
          </a:p>
          <a:p>
            <a:r>
              <a:rPr lang="en-US" dirty="0"/>
              <a:t>Example from </a:t>
            </a:r>
            <a:r>
              <a:rPr lang="en-US" dirty="0">
                <a:hlinkClick r:id="rId3"/>
              </a:rPr>
              <a:t>Wikipedia</a:t>
            </a:r>
            <a:r>
              <a:rPr lang="en-US" dirty="0"/>
              <a:t>:</a:t>
            </a:r>
          </a:p>
        </p:txBody>
      </p:sp>
      <p:pic>
        <p:nvPicPr>
          <p:cNvPr id="2052" name="Picture 4" descr="File:Use case restaurant model.sv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573395"/>
            <a:ext cx="4876800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96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kumimoji="0" lang="en-US" sz="4500" b="1" kern="1200" dirty="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rPr>
              <a:t>Sequence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172200" cy="46256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Sequence diagrams show system object interactions over time</a:t>
            </a:r>
          </a:p>
          <a:p>
            <a:r>
              <a:rPr lang="en-US" dirty="0"/>
              <a:t>These messages are visualized as arrows</a:t>
            </a:r>
          </a:p>
          <a:p>
            <a:pPr lvl="1"/>
            <a:r>
              <a:rPr lang="en-US" dirty="0"/>
              <a:t>Solid arrow heads are synchronous messages</a:t>
            </a:r>
          </a:p>
          <a:p>
            <a:pPr lvl="1"/>
            <a:r>
              <a:rPr lang="en-US" dirty="0"/>
              <a:t>Open arrow heads are asynchronous messages</a:t>
            </a:r>
          </a:p>
          <a:p>
            <a:pPr lvl="1"/>
            <a:r>
              <a:rPr lang="en-US" dirty="0"/>
              <a:t>Dashed lines represent replies</a:t>
            </a:r>
          </a:p>
          <a:p>
            <a:r>
              <a:rPr lang="en-US" dirty="0"/>
              <a:t>Example from </a:t>
            </a:r>
            <a:r>
              <a:rPr lang="en-US" dirty="0">
                <a:hlinkClick r:id="rId2"/>
              </a:rPr>
              <a:t>Wikipedia</a:t>
            </a:r>
            <a:r>
              <a:rPr lang="en-US" dirty="0"/>
              <a:t>:</a:t>
            </a:r>
          </a:p>
        </p:txBody>
      </p:sp>
      <p:pic>
        <p:nvPicPr>
          <p:cNvPr id="3074" name="Picture 2" descr="File:CheckEmail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489718"/>
            <a:ext cx="5385335" cy="5339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94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191000" y="2133600"/>
            <a:ext cx="7696522" cy="4316926"/>
            <a:chOff x="4419600" y="2388674"/>
            <a:chExt cx="7696522" cy="431692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76800" y="2388674"/>
              <a:ext cx="7239322" cy="4240726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4419600" y="6019800"/>
              <a:ext cx="22860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4343400" cy="4397007"/>
          </a:xfrm>
        </p:spPr>
        <p:txBody>
          <a:bodyPr>
            <a:normAutofit fontScale="92500"/>
          </a:bodyPr>
          <a:lstStyle/>
          <a:p>
            <a:r>
              <a:rPr lang="en-US" dirty="0"/>
              <a:t>State diagrams are the UML generalization of finite state automata from discrete math</a:t>
            </a:r>
          </a:p>
          <a:p>
            <a:r>
              <a:rPr lang="en-US" dirty="0"/>
              <a:t>They describe a series of states that a system can be in and how transitions between those states happen</a:t>
            </a:r>
          </a:p>
        </p:txBody>
      </p:sp>
    </p:spTree>
    <p:extLst>
      <p:ext uri="{BB962C8B-B14F-4D97-AF65-F5344CB8AC3E}">
        <p14:creationId xmlns:p14="http://schemas.microsoft.com/office/powerpoint/2010/main" val="343268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ile:KP-UML-Generalization-20060325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971800"/>
            <a:ext cx="6134100" cy="2506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kumimoji="0" lang="en-US" sz="4500" b="1" kern="1200" dirty="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rPr>
              <a:t>Class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620000" cy="4625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Class diagrams show many kinds of relationships</a:t>
            </a:r>
          </a:p>
          <a:p>
            <a:r>
              <a:rPr lang="en-US" dirty="0"/>
              <a:t>The </a:t>
            </a:r>
            <a:r>
              <a:rPr lang="en-US" b="1" dirty="0"/>
              <a:t>classes</a:t>
            </a:r>
            <a:r>
              <a:rPr lang="en-US" dirty="0"/>
              <a:t> being described often (but not always) map to classes in object-oriented languages</a:t>
            </a:r>
          </a:p>
          <a:p>
            <a:r>
              <a:rPr lang="en-US" dirty="0"/>
              <a:t>The following symbols are used to mark class members: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dirty="0"/>
              <a:t>		Public</a:t>
            </a:r>
          </a:p>
          <a:p>
            <a:pPr lvl="1"/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/>
              <a:t>		Private</a:t>
            </a:r>
          </a:p>
          <a:p>
            <a:pPr lvl="1"/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/>
              <a:t>		Protected</a:t>
            </a:r>
          </a:p>
          <a:p>
            <a:pPr lvl="1"/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/>
              <a:t>		Derived</a:t>
            </a:r>
          </a:p>
          <a:p>
            <a:pPr lvl="1"/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~</a:t>
            </a:r>
            <a:r>
              <a:rPr lang="en-US" dirty="0"/>
              <a:t>		Package</a:t>
            </a:r>
          </a:p>
          <a:p>
            <a:pPr lvl="1"/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*	</a:t>
            </a:r>
            <a:r>
              <a:rPr lang="en-US" dirty="0"/>
              <a:t>	Random</a:t>
            </a:r>
          </a:p>
          <a:p>
            <a:r>
              <a:rPr lang="en-US" dirty="0"/>
              <a:t>Example from </a:t>
            </a:r>
            <a:r>
              <a:rPr lang="en-US" dirty="0">
                <a:hlinkClick r:id="rId3"/>
              </a:rPr>
              <a:t>Wikipedia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87538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9889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2661018"/>
            <a:ext cx="4986301" cy="2853956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Purposes of testing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6858000" cy="46256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There are two almost opposing purposes for testing</a:t>
            </a:r>
          </a:p>
          <a:p>
            <a:r>
              <a:rPr lang="en-US" dirty="0"/>
              <a:t>Showing that software meets its requirements</a:t>
            </a:r>
          </a:p>
          <a:p>
            <a:pPr lvl="1"/>
            <a:r>
              <a:rPr lang="en-US" b="1" dirty="0"/>
              <a:t>Validation testing</a:t>
            </a:r>
          </a:p>
          <a:p>
            <a:pPr lvl="1"/>
            <a:r>
              <a:rPr lang="en-US" dirty="0"/>
              <a:t>Looking for good outputs</a:t>
            </a:r>
          </a:p>
          <a:p>
            <a:r>
              <a:rPr lang="en-US" dirty="0"/>
              <a:t>Finding inputs where software doesn't work</a:t>
            </a:r>
          </a:p>
          <a:p>
            <a:pPr lvl="1"/>
            <a:r>
              <a:rPr lang="en-US" b="1" dirty="0"/>
              <a:t>Defect testing</a:t>
            </a:r>
          </a:p>
          <a:p>
            <a:pPr lvl="1"/>
            <a:r>
              <a:rPr lang="en-US" dirty="0"/>
              <a:t>Looking for bad outputs</a:t>
            </a:r>
          </a:p>
          <a:p>
            <a:r>
              <a:rPr lang="en-US" dirty="0"/>
              <a:t>When a project is due, students often confuse the two</a:t>
            </a:r>
          </a:p>
          <a:p>
            <a:pPr lvl="1"/>
            <a:r>
              <a:rPr lang="en-US" dirty="0"/>
              <a:t>Trying to convince themselves that the code is fine instead of looking for problems</a:t>
            </a:r>
          </a:p>
        </p:txBody>
      </p:sp>
    </p:spTree>
    <p:extLst>
      <p:ext uri="{BB962C8B-B14F-4D97-AF65-F5344CB8AC3E}">
        <p14:creationId xmlns:p14="http://schemas.microsoft.com/office/powerpoint/2010/main" val="51612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Stages of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Commercial software systems often go through three stages of testing</a:t>
            </a:r>
          </a:p>
          <a:p>
            <a:r>
              <a:rPr lang="en-US" dirty="0"/>
              <a:t>Development testing</a:t>
            </a:r>
          </a:p>
          <a:p>
            <a:pPr lvl="1"/>
            <a:r>
              <a:rPr lang="en-US" dirty="0"/>
              <a:t>Look for bugs during development</a:t>
            </a:r>
          </a:p>
          <a:p>
            <a:pPr lvl="1"/>
            <a:r>
              <a:rPr lang="en-US" dirty="0"/>
              <a:t>Designers and programmers do the testing</a:t>
            </a:r>
          </a:p>
          <a:p>
            <a:r>
              <a:rPr lang="en-US" dirty="0"/>
              <a:t>Release testing</a:t>
            </a:r>
          </a:p>
          <a:p>
            <a:pPr lvl="1"/>
            <a:r>
              <a:rPr lang="en-US" dirty="0"/>
              <a:t>Test a complete version of the code to see if it meets requirements</a:t>
            </a:r>
          </a:p>
          <a:p>
            <a:pPr lvl="1"/>
            <a:r>
              <a:rPr lang="en-US" dirty="0"/>
              <a:t>A separate testing team does the testing</a:t>
            </a:r>
          </a:p>
          <a:p>
            <a:r>
              <a:rPr lang="en-US" dirty="0"/>
              <a:t>User testing</a:t>
            </a:r>
          </a:p>
          <a:p>
            <a:pPr lvl="1"/>
            <a:r>
              <a:rPr lang="en-US" dirty="0"/>
              <a:t>Users test the system in a real environment</a:t>
            </a:r>
          </a:p>
          <a:p>
            <a:pPr lvl="1"/>
            <a:r>
              <a:rPr lang="en-US" dirty="0"/>
              <a:t>Acceptance testing is a special kind of user testing to decide whether or not the product should be accepted or sent back</a:t>
            </a:r>
          </a:p>
        </p:txBody>
      </p:sp>
    </p:spTree>
    <p:extLst>
      <p:ext uri="{BB962C8B-B14F-4D97-AF65-F5344CB8AC3E}">
        <p14:creationId xmlns:p14="http://schemas.microsoft.com/office/powerpoint/2010/main" val="427421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Development testing is the idea of testing you're most familiar with</a:t>
            </a:r>
          </a:p>
          <a:p>
            <a:pPr lvl="1"/>
            <a:r>
              <a:rPr lang="en-US" dirty="0"/>
              <a:t>Testing the software as it's being developed</a:t>
            </a:r>
          </a:p>
          <a:p>
            <a:pPr lvl="1"/>
            <a:r>
              <a:rPr lang="en-US" dirty="0"/>
              <a:t>Development testing is focused on defect testing</a:t>
            </a:r>
          </a:p>
          <a:p>
            <a:pPr lvl="1"/>
            <a:r>
              <a:rPr lang="en-US" dirty="0"/>
              <a:t>Debugging happens alongside development testing</a:t>
            </a:r>
          </a:p>
          <a:p>
            <a:r>
              <a:rPr lang="en-US" dirty="0"/>
              <a:t>Three stages of development testing:</a:t>
            </a:r>
          </a:p>
          <a:p>
            <a:pPr lvl="1"/>
            <a:r>
              <a:rPr lang="en-US" dirty="0"/>
              <a:t>Unit testing: testing individual classes or methods</a:t>
            </a:r>
          </a:p>
          <a:p>
            <a:pPr lvl="1"/>
            <a:r>
              <a:rPr lang="en-US" dirty="0"/>
              <a:t>Component testing: testing components made from several objects</a:t>
            </a:r>
          </a:p>
          <a:p>
            <a:pPr lvl="1"/>
            <a:r>
              <a:rPr lang="en-US" dirty="0"/>
              <a:t>System testing: testing the system as a whole</a:t>
            </a:r>
          </a:p>
        </p:txBody>
      </p:sp>
    </p:spTree>
    <p:extLst>
      <p:ext uri="{BB962C8B-B14F-4D97-AF65-F5344CB8AC3E}">
        <p14:creationId xmlns:p14="http://schemas.microsoft.com/office/powerpoint/2010/main" val="479501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8A6ECD0-34F2-45E4-B011-6F0DE314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B286924-5DE2-400F-9A59-BDBDBF736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Final exam will be held virtually:</a:t>
            </a:r>
          </a:p>
          <a:p>
            <a:pPr lvl="1"/>
            <a:r>
              <a:rPr lang="en-US" dirty="0"/>
              <a:t>Monday, April 27, 2020</a:t>
            </a:r>
          </a:p>
          <a:p>
            <a:pPr lvl="1"/>
            <a:r>
              <a:rPr lang="en-US" dirty="0"/>
              <a:t>10:15 a.m. to 12:15 p.m.</a:t>
            </a:r>
          </a:p>
          <a:p>
            <a:r>
              <a:rPr lang="en-US" dirty="0"/>
              <a:t>There will be multiple choice, short answer, and programming questions</a:t>
            </a:r>
          </a:p>
          <a:p>
            <a:r>
              <a:rPr lang="en-US" dirty="0"/>
              <a:t>I recommend that you use an editor like Notepad++ to write your answers, since Blackboard doesn't play nice with tabs</a:t>
            </a:r>
          </a:p>
          <a:p>
            <a:r>
              <a:rPr lang="en-US" dirty="0"/>
              <a:t>I </a:t>
            </a:r>
            <a:r>
              <a:rPr lang="en-US" b="1" dirty="0"/>
              <a:t>don't</a:t>
            </a:r>
            <a:r>
              <a:rPr lang="en-US" dirty="0"/>
              <a:t> recommend that you use Eclipse, since the syntax highlighting features will make you doubt yourself and try to get things perfect when getting them done is more important</a:t>
            </a:r>
          </a:p>
        </p:txBody>
      </p:sp>
    </p:spTree>
    <p:extLst>
      <p:ext uri="{BB962C8B-B14F-4D97-AF65-F5344CB8AC3E}">
        <p14:creationId xmlns:p14="http://schemas.microsoft.com/office/powerpoint/2010/main" val="378290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Unit testing focuses on very small components</a:t>
            </a:r>
          </a:p>
          <a:p>
            <a:pPr lvl="1"/>
            <a:r>
              <a:rPr lang="en-US" dirty="0"/>
              <a:t>Methods or functions</a:t>
            </a:r>
          </a:p>
          <a:p>
            <a:pPr lvl="1"/>
            <a:r>
              <a:rPr lang="en-US" dirty="0"/>
              <a:t>Objects</a:t>
            </a:r>
          </a:p>
          <a:p>
            <a:r>
              <a:rPr lang="en-US" dirty="0"/>
              <a:t>Unit tests try many different inputs for the methods or objects to make sure that the outputs match</a:t>
            </a:r>
          </a:p>
        </p:txBody>
      </p:sp>
    </p:spTree>
    <p:extLst>
      <p:ext uri="{BB962C8B-B14F-4D97-AF65-F5344CB8AC3E}">
        <p14:creationId xmlns:p14="http://schemas.microsoft.com/office/powerpoint/2010/main" val="385544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test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Broken method to determine if a year is a leap year: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Tests:</a:t>
                </a:r>
              </a:p>
              <a:p>
                <a:pPr lvl="1"/>
                <a:r>
                  <a:rPr lang="en-US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isLeapYear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(2016)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true</a:t>
                </a:r>
                <a:r>
                  <a:rPr lang="en-US" dirty="0"/>
                  <a:t> </a:t>
                </a:r>
                <a:r>
                  <a:rPr lang="en-US" b="1" dirty="0">
                    <a:solidFill>
                      <a:srgbClr val="00B050"/>
                    </a:solidFill>
                  </a:rPr>
                  <a:t>(correct)</a:t>
                </a:r>
              </a:p>
              <a:p>
                <a:pPr lvl="1"/>
                <a:r>
                  <a:rPr lang="en-US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isLeapYear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(2018)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false</a:t>
                </a:r>
                <a:r>
                  <a:rPr lang="en-US" dirty="0"/>
                  <a:t> </a:t>
                </a:r>
                <a:r>
                  <a:rPr lang="en-US" b="1" dirty="0">
                    <a:solidFill>
                      <a:srgbClr val="00B050"/>
                    </a:solidFill>
                  </a:rPr>
                  <a:t>(correct)</a:t>
                </a:r>
              </a:p>
              <a:p>
                <a:pPr lvl="1"/>
                <a:r>
                  <a:rPr lang="en-US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isLeapYear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(1900)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false</a:t>
                </a:r>
                <a:r>
                  <a:rPr lang="en-US" dirty="0"/>
                  <a:t> </a:t>
                </a:r>
                <a:r>
                  <a:rPr lang="en-US" b="1" dirty="0">
                    <a:solidFill>
                      <a:srgbClr val="00B050"/>
                    </a:solidFill>
                  </a:rPr>
                  <a:t>(correct)</a:t>
                </a:r>
              </a:p>
              <a:p>
                <a:pPr lvl="1"/>
                <a:r>
                  <a:rPr lang="en-US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isLeapYear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(2000)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false</a:t>
                </a:r>
                <a:r>
                  <a:rPr lang="en-US" dirty="0"/>
                  <a:t> </a:t>
                </a:r>
                <a:r>
                  <a:rPr lang="en-US" b="1" dirty="0">
                    <a:solidFill>
                      <a:srgbClr val="FF0000"/>
                    </a:solidFill>
                  </a:rPr>
                  <a:t>(incorrect)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762000" y="2286000"/>
            <a:ext cx="10820400" cy="1600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isLeapYear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year) {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year % 4 == 0 &amp;&amp; year % 100 != 0;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3327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Black box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philosophy of testing is making </a:t>
            </a:r>
            <a:r>
              <a:rPr lang="en-US" b="1" dirty="0"/>
              <a:t>black box tests</a:t>
            </a:r>
          </a:p>
          <a:p>
            <a:r>
              <a:rPr lang="en-US" dirty="0"/>
              <a:t>A black box test takes some input </a:t>
            </a:r>
            <a:r>
              <a:rPr lang="en-US" b="1" dirty="0"/>
              <a:t>A</a:t>
            </a:r>
            <a:r>
              <a:rPr lang="en-US" dirty="0"/>
              <a:t> and knows that the output is supposed to be </a:t>
            </a:r>
            <a:r>
              <a:rPr lang="en-US" b="1" dirty="0"/>
              <a:t>B</a:t>
            </a:r>
          </a:p>
          <a:p>
            <a:r>
              <a:rPr lang="en-US" dirty="0"/>
              <a:t>It assumes nothing about the internals of the program, only the specification</a:t>
            </a:r>
          </a:p>
          <a:p>
            <a:r>
              <a:rPr lang="en-US" dirty="0"/>
              <a:t>To write black box tests, you come up with a set of input you think covers lots of cases and you run it and see if it works</a:t>
            </a:r>
          </a:p>
          <a:p>
            <a:r>
              <a:rPr lang="en-US" dirty="0"/>
              <a:t>In the real world, black box testing can easily be done by a team that did not work on the original development</a:t>
            </a:r>
          </a:p>
        </p:txBody>
      </p:sp>
    </p:spTree>
    <p:extLst>
      <p:ext uri="{BB962C8B-B14F-4D97-AF65-F5344CB8AC3E}">
        <p14:creationId xmlns:p14="http://schemas.microsoft.com/office/powerpoint/2010/main" val="231052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box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White box testing</a:t>
            </a:r>
            <a:r>
              <a:rPr lang="en-US" dirty="0"/>
              <a:t> is the opposite of black box testing</a:t>
            </a:r>
          </a:p>
          <a:p>
            <a:pPr lvl="1"/>
            <a:r>
              <a:rPr lang="en-US" dirty="0"/>
              <a:t>Sometimes white box testing is called "clear box testing"</a:t>
            </a:r>
          </a:p>
          <a:p>
            <a:r>
              <a:rPr lang="en-US" dirty="0"/>
              <a:t>In white box testing, you can use your knowledge of how the code works to generate tests</a:t>
            </a:r>
          </a:p>
          <a:p>
            <a:r>
              <a:rPr lang="en-US" dirty="0"/>
              <a:t>Are there lots of if statements?</a:t>
            </a:r>
          </a:p>
          <a:p>
            <a:pPr lvl="1"/>
            <a:r>
              <a:rPr lang="en-US" dirty="0"/>
              <a:t>Write tests that go through all possible branches</a:t>
            </a:r>
          </a:p>
          <a:p>
            <a:r>
              <a:rPr lang="en-US" dirty="0"/>
              <a:t>There are white box testing tools that can help you generate tests to exercise all branches</a:t>
            </a:r>
          </a:p>
          <a:p>
            <a:r>
              <a:rPr lang="en-US" dirty="0"/>
              <a:t>Which is better, white box or black box testing?</a:t>
            </a:r>
          </a:p>
        </p:txBody>
      </p:sp>
    </p:spTree>
    <p:extLst>
      <p:ext uri="{BB962C8B-B14F-4D97-AF65-F5344CB8AC3E}">
        <p14:creationId xmlns:p14="http://schemas.microsoft.com/office/powerpoint/2010/main" val="3006849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Beyond unit testing is </a:t>
            </a:r>
            <a:r>
              <a:rPr lang="en-US" b="1" dirty="0"/>
              <a:t>component testing</a:t>
            </a:r>
          </a:p>
          <a:p>
            <a:r>
              <a:rPr lang="en-US" dirty="0"/>
              <a:t>Components are made up of several independent units</a:t>
            </a:r>
          </a:p>
          <a:p>
            <a:r>
              <a:rPr lang="en-US" dirty="0"/>
              <a:t>The errors are likely to be from interactions between the units</a:t>
            </a:r>
          </a:p>
          <a:p>
            <a:pPr lvl="1"/>
            <a:r>
              <a:rPr lang="en-US" dirty="0"/>
              <a:t>Hopefully, the individual units have already been unit tested</a:t>
            </a:r>
          </a:p>
          <a:p>
            <a:r>
              <a:rPr lang="en-US" dirty="0"/>
              <a:t>The interfaces between the units have to be tested</a:t>
            </a:r>
          </a:p>
          <a:p>
            <a:pPr lvl="1"/>
            <a:r>
              <a:rPr lang="en-US" dirty="0"/>
              <a:t>Parameter interfaces in method calls</a:t>
            </a:r>
          </a:p>
          <a:p>
            <a:pPr lvl="1"/>
            <a:r>
              <a:rPr lang="en-US" dirty="0"/>
              <a:t>Shared memory interfaces</a:t>
            </a:r>
          </a:p>
          <a:p>
            <a:pPr lvl="1"/>
            <a:r>
              <a:rPr lang="en-US" dirty="0"/>
              <a:t>Procedural interfaces in which an object implements a set of procedures</a:t>
            </a:r>
          </a:p>
          <a:p>
            <a:pPr lvl="1"/>
            <a:r>
              <a:rPr lang="en-US" dirty="0"/>
              <a:t>Message passing interfaces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462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System testing is when we integrate components together in a version of the whole system</a:t>
            </a:r>
          </a:p>
          <a:p>
            <a:r>
              <a:rPr lang="en-US" dirty="0"/>
              <a:t>Though similar to component testing, there are differences:</a:t>
            </a:r>
          </a:p>
          <a:p>
            <a:pPr lvl="1"/>
            <a:r>
              <a:rPr lang="en-US" dirty="0"/>
              <a:t>Older reusable components and commercial components might be integrated with new components</a:t>
            </a:r>
          </a:p>
          <a:p>
            <a:pPr lvl="1"/>
            <a:r>
              <a:rPr lang="en-US" dirty="0"/>
              <a:t>Components developed by different teams might be integrated for the first time</a:t>
            </a:r>
          </a:p>
          <a:p>
            <a:r>
              <a:rPr lang="en-US" dirty="0"/>
              <a:t>Sometimes, you only see certain behavior when you get everything together</a:t>
            </a:r>
          </a:p>
          <a:p>
            <a:r>
              <a:rPr lang="en-US" dirty="0"/>
              <a:t>Try testing all the use cases you expect </a:t>
            </a:r>
            <a:r>
              <a:rPr lang="en-US"/>
              <a:t>the system to see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44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JUnit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9831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JUnit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JUnit is a popular framework for automating the unit testing of Java code</a:t>
            </a:r>
          </a:p>
          <a:p>
            <a:r>
              <a:rPr lang="en-US" dirty="0"/>
              <a:t>JUnit is built into Eclipse and many other IDEs</a:t>
            </a:r>
          </a:p>
          <a:p>
            <a:r>
              <a:rPr lang="en-US" dirty="0"/>
              <a:t>It is possible to run JUnit from the command line after downloading appropriate libraries</a:t>
            </a:r>
          </a:p>
          <a:p>
            <a:r>
              <a:rPr lang="en-US" dirty="0"/>
              <a:t>JUnit is one of many </a:t>
            </a:r>
            <a:r>
              <a:rPr lang="en-US" dirty="0" err="1"/>
              <a:t>xUnit</a:t>
            </a:r>
            <a:r>
              <a:rPr lang="en-US" dirty="0"/>
              <a:t> frameworks designed to automate unit testing for many languages</a:t>
            </a:r>
          </a:p>
          <a:p>
            <a:r>
              <a:rPr lang="en-US" dirty="0"/>
              <a:t>You are required to make JUnit tests for Project 4</a:t>
            </a:r>
          </a:p>
          <a:p>
            <a:r>
              <a:rPr lang="en-US" dirty="0"/>
              <a:t>JUnit 5  is the latest version of JUnit, and there are small differences from previous versions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07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JUnit </a:t>
            </a:r>
            <a:r>
              <a:rPr lang="en-US" dirty="0"/>
              <a:t>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91807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For each set of tests, create a class</a:t>
            </a:r>
          </a:p>
          <a:p>
            <a:r>
              <a:rPr lang="en-US" dirty="0"/>
              <a:t>Code that must be done ahead of every test has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BeforeEach</a:t>
            </a:r>
            <a:r>
              <a:rPr lang="en-US" dirty="0"/>
              <a:t> annotation</a:t>
            </a:r>
          </a:p>
          <a:p>
            <a:r>
              <a:rPr lang="en-US" dirty="0"/>
              <a:t>Each method that does a test  has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@Test</a:t>
            </a:r>
            <a:r>
              <a:rPr lang="en-US" dirty="0"/>
              <a:t> annotation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2667000"/>
            <a:ext cx="10972800" cy="403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org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.junit.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jupiter.api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Testing {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 creature;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sz="16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BeforeEach</a:t>
            </a:r>
            <a:endParaRPr lang="en-US" sz="16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creature =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"Wombat"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	</a:t>
            </a:r>
            <a:r>
              <a:rPr lang="en-US" sz="16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@Test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testWombat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	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Assertions.assertEquals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"Wombat"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creature,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"Wombat failure"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	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1405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3A066-7E58-4AA0-8558-365905CEA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Assertions </a:t>
            </a:r>
            <a:r>
              <a:rPr lang="en-US"/>
              <a:t>in JUnit </a:t>
            </a:r>
            <a:r>
              <a:rPr lang="en-US" dirty="0"/>
              <a:t>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65AE4-E713-4F26-B5FA-8C3545D07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When you run a test, you expect to get a certain output</a:t>
            </a:r>
          </a:p>
          <a:p>
            <a:r>
              <a:rPr lang="en-US" sz="2400" dirty="0"/>
              <a:t>You should assert that this output is what it should be</a:t>
            </a:r>
          </a:p>
          <a:p>
            <a:r>
              <a:rPr lang="en-US" sz="2400" dirty="0"/>
              <a:t>JUnit 5 has a class called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Assertions</a:t>
            </a:r>
            <a:r>
              <a:rPr lang="en-US" sz="2400" dirty="0"/>
              <a:t> that has a number of static methods used to assert that different things are what they should be</a:t>
            </a:r>
          </a:p>
          <a:p>
            <a:pPr lvl="1"/>
            <a:r>
              <a:rPr lang="en-US" sz="2000" dirty="0"/>
              <a:t>Running JUnit takes care of turning assertions on</a:t>
            </a:r>
          </a:p>
          <a:p>
            <a:r>
              <a:rPr lang="en-US" sz="2400" dirty="0"/>
              <a:t>The most common is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assertEquals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400" dirty="0"/>
              <a:t>, which takes the expected value, the actual value, and a message to report if they aren't equal:</a:t>
            </a:r>
          </a:p>
          <a:p>
            <a:pPr lvl="1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expected, int actual, String message)</a:t>
            </a:r>
          </a:p>
          <a:p>
            <a:pPr lvl="1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expected, char actual, String message)</a:t>
            </a:r>
          </a:p>
          <a:p>
            <a:pPr lvl="1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(double expected, double actual, double delta, String message)</a:t>
            </a:r>
          </a:p>
          <a:p>
            <a:pPr lvl="1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(Object expected, Object actual, String message)</a:t>
            </a:r>
          </a:p>
          <a:p>
            <a:r>
              <a:rPr lang="en-US" sz="2400" dirty="0">
                <a:cs typeface="Courier New" panose="02070309020205020404" pitchFamily="49" charset="0"/>
              </a:rPr>
              <a:t>Another useful method in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Assertions</a:t>
            </a:r>
            <a:r>
              <a:rPr lang="en-US" sz="2400" dirty="0">
                <a:cs typeface="Courier New" panose="02070309020205020404" pitchFamily="49" charset="0"/>
              </a:rPr>
              <a:t>:</a:t>
            </a:r>
          </a:p>
          <a:p>
            <a:pPr lvl="1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assertTrue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condition, String message)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1509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after Exam 2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3962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B9FA4-AB63-493F-9259-D62E9AD1F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Assertion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D338C-8E14-46CB-9934-EB095862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know that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substring()</a:t>
            </a:r>
            <a:r>
              <a:rPr lang="en-US" dirty="0"/>
              <a:t> method on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objects works, but what if we wanted to test it?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F262A1-21E9-472E-B35A-832B072C43F6}"/>
              </a:ext>
            </a:extLst>
          </p:cNvPr>
          <p:cNvSpPr txBox="1"/>
          <p:nvPr/>
        </p:nvSpPr>
        <p:spPr>
          <a:xfrm>
            <a:off x="609600" y="3048000"/>
            <a:ext cx="10972800" cy="3276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err="1">
                <a:latin typeface="Courier New" panose="02070309020205020404" pitchFamily="49" charset="0"/>
                <a:cs typeface="Courier New" panose="02070309020205020404" pitchFamily="49" charset="0"/>
              </a:rPr>
              <a:t>org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.junit.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jupiter.api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StringTest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@Test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testSubstring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"dysfunctional"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String substring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string.substring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(3,6);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Assertions.assertEquals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"fun"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substring,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"Substring failure!"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1284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driven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Test driven development</a:t>
            </a:r>
            <a:r>
              <a:rPr lang="en-US" dirty="0"/>
              <a:t> (TDD) is an approach to development where testing and coding are interleaved</a:t>
            </a:r>
          </a:p>
          <a:p>
            <a:r>
              <a:rPr lang="en-US" dirty="0"/>
              <a:t>Never move to the next increment of code until the current one passes its tests</a:t>
            </a:r>
          </a:p>
          <a:p>
            <a:r>
              <a:rPr lang="en-US" dirty="0"/>
              <a:t>The key idea of TDD is that you write tests for the code </a:t>
            </a:r>
            <a:r>
              <a:rPr lang="en-US" b="1" dirty="0"/>
              <a:t>before</a:t>
            </a:r>
            <a:r>
              <a:rPr lang="en-US" dirty="0"/>
              <a:t> you write the code</a:t>
            </a:r>
          </a:p>
        </p:txBody>
      </p:sp>
    </p:spTree>
    <p:extLst>
      <p:ext uri="{BB962C8B-B14F-4D97-AF65-F5344CB8AC3E}">
        <p14:creationId xmlns:p14="http://schemas.microsoft.com/office/powerpoint/2010/main" val="137521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TDD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making the test first, you really understand what you're trying to implement</a:t>
            </a:r>
          </a:p>
          <a:p>
            <a:r>
              <a:rPr lang="en-US" dirty="0"/>
              <a:t>Your testing has better code coverage, testing every segment of code at least once</a:t>
            </a:r>
          </a:p>
          <a:p>
            <a:r>
              <a:rPr lang="en-US" dirty="0"/>
              <a:t>Regression testing happens naturally</a:t>
            </a:r>
          </a:p>
          <a:p>
            <a:r>
              <a:rPr lang="en-US" dirty="0"/>
              <a:t>Debugging should be easier since you know where the problem likely is (the new code added)</a:t>
            </a:r>
          </a:p>
          <a:p>
            <a:r>
              <a:rPr lang="en-US" dirty="0"/>
              <a:t>The tests are a form of documentation, showing what the code should and shouldn't do</a:t>
            </a:r>
          </a:p>
        </p:txBody>
      </p:sp>
    </p:spTree>
    <p:extLst>
      <p:ext uri="{BB962C8B-B14F-4D97-AF65-F5344CB8AC3E}">
        <p14:creationId xmlns:p14="http://schemas.microsoft.com/office/powerpoint/2010/main" val="425709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02487-0A6E-481D-90E3-0255AB830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E8E03-66DB-447E-962A-7E826DA02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Write a doubly-linked list class containing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values that can add to and remove from the front and the back</a:t>
            </a:r>
          </a:p>
          <a:p>
            <a:r>
              <a:rPr lang="en-US" dirty="0"/>
              <a:t>Convert that doubly-linked list class to a generic class holding values of type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</a:p>
          <a:p>
            <a:r>
              <a:rPr lang="en-US" dirty="0"/>
              <a:t>Write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Tuna</a:t>
            </a:r>
            <a:r>
              <a:rPr lang="en-US" dirty="0"/>
              <a:t> class that implements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Comparable&lt;Tuna&gt;</a:t>
            </a:r>
            <a:r>
              <a:rPr lang="en-US" dirty="0"/>
              <a:t>, based on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weight</a:t>
            </a:r>
            <a:r>
              <a:rPr lang="en-US" dirty="0"/>
              <a:t> member variable</a:t>
            </a:r>
          </a:p>
          <a:p>
            <a:r>
              <a:rPr lang="en-US" dirty="0"/>
              <a:t>Write a custom comparator to sort a list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 values in </a:t>
            </a:r>
            <a:r>
              <a:rPr lang="en-US" i="1" dirty="0"/>
              <a:t>descending</a:t>
            </a:r>
            <a:r>
              <a:rPr lang="en-US" dirty="0"/>
              <a:t> order (largest values first)</a:t>
            </a:r>
          </a:p>
          <a:p>
            <a:r>
              <a:rPr lang="en-US" dirty="0"/>
              <a:t>What's the difference between black box testing and white box testing?</a:t>
            </a:r>
          </a:p>
          <a:p>
            <a:pPr marL="118872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98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is no next time!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Finish Project 4</a:t>
            </a:r>
          </a:p>
          <a:p>
            <a:pPr lvl="1"/>
            <a:r>
              <a:rPr lang="en-US" b="1" dirty="0"/>
              <a:t>Due tonight by midnight!</a:t>
            </a:r>
          </a:p>
          <a:p>
            <a:r>
              <a:rPr lang="en-US" dirty="0"/>
              <a:t>Review chapters 7, 10-12, and , 15-21 and notes</a:t>
            </a:r>
          </a:p>
          <a:p>
            <a:r>
              <a:rPr lang="en-US" dirty="0"/>
              <a:t>Look over labs, quizzes, and projects to prepare</a:t>
            </a:r>
          </a:p>
          <a:p>
            <a:r>
              <a:rPr lang="en-US" dirty="0"/>
              <a:t>Final Exam:</a:t>
            </a:r>
          </a:p>
          <a:p>
            <a:pPr lvl="1"/>
            <a:r>
              <a:rPr lang="en-US" dirty="0"/>
              <a:t>Monday, April 27, 2020</a:t>
            </a:r>
          </a:p>
          <a:p>
            <a:pPr lvl="1"/>
            <a:r>
              <a:rPr lang="en-US" dirty="0"/>
              <a:t>10:15 a.m. to 12:15 p.m.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BCF79-DE29-48BA-98B4-CDE1C886A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Data Structures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D35C19-F9B7-4A53-AF66-4C893FFE54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896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447D5C9-B3AC-45EB-8E05-FA5E81F5F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77DC199-A692-4FC5-9E0D-E826DDAFC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linked list is one of the simplest kinds of dynamic data structures</a:t>
            </a:r>
          </a:p>
          <a:p>
            <a:r>
              <a:rPr lang="en-US" dirty="0"/>
              <a:t>You can imagine a linked list as a train</a:t>
            </a:r>
          </a:p>
          <a:p>
            <a:r>
              <a:rPr lang="en-US" dirty="0"/>
              <a:t>Each node in the linked list has some cargo, and it can point at the next item in the list</a:t>
            </a:r>
          </a:p>
          <a:p>
            <a:r>
              <a:rPr lang="en-US" dirty="0"/>
              <a:t>The last item points at null so that you know that the train has ended</a:t>
            </a:r>
          </a:p>
          <a:p>
            <a:r>
              <a:rPr lang="en-US" dirty="0"/>
              <a:t>You can add and remove nodes as much as you want, and nothing needs to be resized</a:t>
            </a:r>
          </a:p>
        </p:txBody>
      </p:sp>
    </p:spTree>
    <p:extLst>
      <p:ext uri="{BB962C8B-B14F-4D97-AF65-F5344CB8AC3E}">
        <p14:creationId xmlns:p14="http://schemas.microsoft.com/office/powerpoint/2010/main" val="192374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Doubly linked list</a:t>
            </a: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0348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most common library implementation of a linked list is a </a:t>
            </a:r>
            <a:r>
              <a:rPr lang="en-US" b="1" dirty="0"/>
              <a:t>doubly linked list</a:t>
            </a:r>
          </a:p>
          <a:p>
            <a:r>
              <a:rPr lang="en-US" dirty="0"/>
              <a:t>Node consists of data, a next pointer, and a previous pointer</a:t>
            </a:r>
          </a:p>
          <a:p>
            <a:r>
              <a:rPr lang="en-US" dirty="0"/>
              <a:t>Because we know the next and the previous, we can move forwards or backwards in the list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572000" y="5027612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7315200" y="5029200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hape 5"/>
          <p:cNvCxnSpPr/>
          <p:nvPr/>
        </p:nvCxnSpPr>
        <p:spPr>
          <a:xfrm flipV="1">
            <a:off x="10058400" y="4114800"/>
            <a:ext cx="228600" cy="914400"/>
          </a:xfrm>
          <a:prstGeom prst="bentConnector2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906000" y="3352801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8800" y="3657601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head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572000" y="5408612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7315200" y="5410200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hape 19"/>
          <p:cNvCxnSpPr/>
          <p:nvPr/>
        </p:nvCxnSpPr>
        <p:spPr>
          <a:xfrm flipH="1">
            <a:off x="2438400" y="5410200"/>
            <a:ext cx="228600" cy="914400"/>
          </a:xfrm>
          <a:prstGeom prst="bentConnector2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hape 21"/>
          <p:cNvCxnSpPr/>
          <p:nvPr/>
        </p:nvCxnSpPr>
        <p:spPr>
          <a:xfrm flipH="1" flipV="1">
            <a:off x="2438400" y="4114800"/>
            <a:ext cx="228600" cy="914400"/>
          </a:xfrm>
          <a:prstGeom prst="bentConnector2">
            <a:avLst/>
          </a:prstGeom>
          <a:ln>
            <a:headEnd type="triangle" w="lg" len="lg"/>
            <a:tailEnd type="non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hape 22"/>
          <p:cNvCxnSpPr/>
          <p:nvPr/>
        </p:nvCxnSpPr>
        <p:spPr>
          <a:xfrm>
            <a:off x="10058400" y="5410200"/>
            <a:ext cx="228600" cy="914400"/>
          </a:xfrm>
          <a:prstGeom prst="bentConnector2">
            <a:avLst/>
          </a:prstGeom>
          <a:ln>
            <a:headEnd type="triangle" w="lg" len="lg"/>
            <a:tailEnd type="non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743200" y="48006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86400" y="48006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47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229600" y="48006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58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57400" y="6172201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X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677400" y="6320136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tail</a:t>
            </a:r>
          </a:p>
        </p:txBody>
      </p:sp>
    </p:spTree>
    <p:extLst>
      <p:ext uri="{BB962C8B-B14F-4D97-AF65-F5344CB8AC3E}">
        <p14:creationId xmlns:p14="http://schemas.microsoft.com/office/powerpoint/2010/main" val="324947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3866</TotalTime>
  <Words>4439</Words>
  <Application>Microsoft Office PowerPoint</Application>
  <PresentationFormat>Widescreen</PresentationFormat>
  <Paragraphs>587</Paragraphs>
  <Slides>66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5" baseType="lpstr">
      <vt:lpstr>Arial</vt:lpstr>
      <vt:lpstr>Calibri</vt:lpstr>
      <vt:lpstr>Cambria Math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4</vt:lpstr>
      <vt:lpstr>Final exam</vt:lpstr>
      <vt:lpstr>Review after Exam 2</vt:lpstr>
      <vt:lpstr>Dynamic Data Structures</vt:lpstr>
      <vt:lpstr>Linked list</vt:lpstr>
      <vt:lpstr>Doubly linked list</vt:lpstr>
      <vt:lpstr>Definition</vt:lpstr>
      <vt:lpstr>Containers</vt:lpstr>
      <vt:lpstr>Generics</vt:lpstr>
      <vt:lpstr>Angle brackets</vt:lpstr>
      <vt:lpstr>Boxing and unboxing</vt:lpstr>
      <vt:lpstr>Type parameter syntax</vt:lpstr>
      <vt:lpstr>Definition</vt:lpstr>
      <vt:lpstr>Java Collections Framework</vt:lpstr>
      <vt:lpstr>Container interfaces</vt:lpstr>
      <vt:lpstr>Container classes</vt:lpstr>
      <vt:lpstr>Tools</vt:lpstr>
      <vt:lpstr>List&lt;E&gt; methods</vt:lpstr>
      <vt:lpstr>ArrayList vs. LinkedList</vt:lpstr>
      <vt:lpstr>Maps</vt:lpstr>
      <vt:lpstr>Concrete example</vt:lpstr>
      <vt:lpstr>JCF Map</vt:lpstr>
      <vt:lpstr>JCF implementation</vt:lpstr>
      <vt:lpstr>JCF Set</vt:lpstr>
      <vt:lpstr>JCF implementation</vt:lpstr>
      <vt:lpstr>Sorting</vt:lpstr>
      <vt:lpstr>Sorting arrays</vt:lpstr>
      <vt:lpstr>Array sorting example</vt:lpstr>
      <vt:lpstr>Sorting other collections</vt:lpstr>
      <vt:lpstr>Comparable&lt;T&gt;</vt:lpstr>
      <vt:lpstr>Wombat example</vt:lpstr>
      <vt:lpstr>What if things weren't designed to be sorted?</vt:lpstr>
      <vt:lpstr>Planet example </vt:lpstr>
      <vt:lpstr>Sorting Planet objects by radius</vt:lpstr>
      <vt:lpstr>Sorting Planet objects in Java 8</vt:lpstr>
      <vt:lpstr>UML</vt:lpstr>
      <vt:lpstr>UML</vt:lpstr>
      <vt:lpstr>Activity diagrams</vt:lpstr>
      <vt:lpstr>Use case diagrams</vt:lpstr>
      <vt:lpstr>Sequence diagrams</vt:lpstr>
      <vt:lpstr>State diagrams</vt:lpstr>
      <vt:lpstr>Class diagrams</vt:lpstr>
      <vt:lpstr>Testing</vt:lpstr>
      <vt:lpstr>Purposes of testing</vt:lpstr>
      <vt:lpstr>Stages of testing</vt:lpstr>
      <vt:lpstr>Development testing</vt:lpstr>
      <vt:lpstr>Unit testing</vt:lpstr>
      <vt:lpstr>Unit test example</vt:lpstr>
      <vt:lpstr>Black box testing</vt:lpstr>
      <vt:lpstr>White box testing</vt:lpstr>
      <vt:lpstr>Component testing</vt:lpstr>
      <vt:lpstr>System testing</vt:lpstr>
      <vt:lpstr>JUnit</vt:lpstr>
      <vt:lpstr>JUnit</vt:lpstr>
      <vt:lpstr>JUnit classes</vt:lpstr>
      <vt:lpstr>Assertions in JUnit tests</vt:lpstr>
      <vt:lpstr>Assertion example</vt:lpstr>
      <vt:lpstr>Test driven development</vt:lpstr>
      <vt:lpstr>Benefits of TDD</vt:lpstr>
      <vt:lpstr>Practice questions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956</cp:revision>
  <dcterms:created xsi:type="dcterms:W3CDTF">2009-08-24T20:26:10Z</dcterms:created>
  <dcterms:modified xsi:type="dcterms:W3CDTF">2020-04-24T16:30:29Z</dcterms:modified>
</cp:coreProperties>
</file>